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1" r:id="rId1"/>
  </p:sldMasterIdLst>
  <p:notesMasterIdLst>
    <p:notesMasterId r:id="rId52"/>
  </p:notesMasterIdLst>
  <p:handoutMasterIdLst>
    <p:handoutMasterId r:id="rId53"/>
  </p:handoutMasterIdLst>
  <p:sldIdLst>
    <p:sldId id="257" r:id="rId2"/>
    <p:sldId id="320" r:id="rId3"/>
    <p:sldId id="326" r:id="rId4"/>
    <p:sldId id="321" r:id="rId5"/>
    <p:sldId id="327" r:id="rId6"/>
    <p:sldId id="328" r:id="rId7"/>
    <p:sldId id="334" r:id="rId8"/>
    <p:sldId id="329" r:id="rId9"/>
    <p:sldId id="393" r:id="rId10"/>
    <p:sldId id="343" r:id="rId11"/>
    <p:sldId id="394" r:id="rId12"/>
    <p:sldId id="331" r:id="rId13"/>
    <p:sldId id="333" r:id="rId14"/>
    <p:sldId id="341" r:id="rId15"/>
    <p:sldId id="323" r:id="rId16"/>
    <p:sldId id="342" r:id="rId17"/>
    <p:sldId id="344" r:id="rId18"/>
    <p:sldId id="395" r:id="rId19"/>
    <p:sldId id="396" r:id="rId20"/>
    <p:sldId id="397" r:id="rId21"/>
    <p:sldId id="398" r:id="rId22"/>
    <p:sldId id="399" r:id="rId23"/>
    <p:sldId id="369" r:id="rId24"/>
    <p:sldId id="377" r:id="rId25"/>
    <p:sldId id="379" r:id="rId26"/>
    <p:sldId id="380" r:id="rId27"/>
    <p:sldId id="381" r:id="rId28"/>
    <p:sldId id="348" r:id="rId29"/>
    <p:sldId id="349" r:id="rId30"/>
    <p:sldId id="382" r:id="rId31"/>
    <p:sldId id="383" r:id="rId32"/>
    <p:sldId id="400" r:id="rId33"/>
    <p:sldId id="384" r:id="rId34"/>
    <p:sldId id="385" r:id="rId35"/>
    <p:sldId id="386" r:id="rId36"/>
    <p:sldId id="387" r:id="rId37"/>
    <p:sldId id="388" r:id="rId38"/>
    <p:sldId id="389" r:id="rId39"/>
    <p:sldId id="350" r:id="rId40"/>
    <p:sldId id="370" r:id="rId41"/>
    <p:sldId id="351" r:id="rId42"/>
    <p:sldId id="322" r:id="rId43"/>
    <p:sldId id="324" r:id="rId44"/>
    <p:sldId id="368" r:id="rId45"/>
    <p:sldId id="347" r:id="rId46"/>
    <p:sldId id="371" r:id="rId47"/>
    <p:sldId id="390" r:id="rId48"/>
    <p:sldId id="391" r:id="rId49"/>
    <p:sldId id="392" r:id="rId50"/>
    <p:sldId id="264" r:id="rId51"/>
  </p:sldIdLst>
  <p:sldSz cx="9144000" cy="6858000" type="screen4x3"/>
  <p:notesSz cx="6858000" cy="9777413"/>
  <p:kinsoku lang="ja-JP" invalStChars="、。，．・：；？！゛゜ヽヾゝゞ々ー’”）〕］｝〉》」』】°‰′″℃￠％ぁぃぅぇぉっゃゅょゎァィゥェォッャュョヮヵヶ!%),.:;?]}｡｣､･ｧｨｩｪｫｬｭｮｯｰﾞﾟ" invalEndChars="‘“（〔［｛〈《「『【￥＄$([\{｢￡"/>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C1FE"/>
    <a:srgbClr val="A2FFA3"/>
    <a:srgbClr val="FFFF99"/>
    <a:srgbClr val="FFFF66"/>
    <a:srgbClr val="FCFEB9"/>
    <a:srgbClr val="CECECE"/>
    <a:srgbClr val="C1CEFF"/>
    <a:srgbClr val="D1D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5" autoAdjust="0"/>
    <p:restoredTop sz="94702" autoAdjust="0"/>
  </p:normalViewPr>
  <p:slideViewPr>
    <p:cSldViewPr snapToGrid="0">
      <p:cViewPr varScale="1">
        <p:scale>
          <a:sx n="63" d="100"/>
          <a:sy n="63" d="100"/>
        </p:scale>
        <p:origin x="1652" y="6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soc. Prof. Ts. Dr. Vinothini Kasinathan" userId="70b93dc6-b35b-4f6d-beda-89e34b0115d0" providerId="ADAL" clId="{FF74A0D6-4232-4F75-89C5-D34F756377AF}"/>
    <pc:docChg chg="modSld">
      <pc:chgData name="Assoc. Prof. Ts. Dr. Vinothini Kasinathan" userId="70b93dc6-b35b-4f6d-beda-89e34b0115d0" providerId="ADAL" clId="{FF74A0D6-4232-4F75-89C5-D34F756377AF}" dt="2023-05-05T02:23:51.536" v="2" actId="6549"/>
      <pc:docMkLst>
        <pc:docMk/>
      </pc:docMkLst>
      <pc:sldChg chg="modSp mod">
        <pc:chgData name="Assoc. Prof. Ts. Dr. Vinothini Kasinathan" userId="70b93dc6-b35b-4f6d-beda-89e34b0115d0" providerId="ADAL" clId="{FF74A0D6-4232-4F75-89C5-D34F756377AF}" dt="2023-05-05T02:23:51.536" v="2" actId="6549"/>
        <pc:sldMkLst>
          <pc:docMk/>
          <pc:sldMk cId="2455425768" sldId="343"/>
        </pc:sldMkLst>
        <pc:spChg chg="mod">
          <ac:chgData name="Assoc. Prof. Ts. Dr. Vinothini Kasinathan" userId="70b93dc6-b35b-4f6d-beda-89e34b0115d0" providerId="ADAL" clId="{FF74A0D6-4232-4F75-89C5-D34F756377AF}" dt="2023-05-05T02:23:51.536" v="2" actId="6549"/>
          <ac:spMkLst>
            <pc:docMk/>
            <pc:sldMk cId="2455425768" sldId="343"/>
            <ac:spMk id="3" creationId="{00000000-0000-0000-0000-000000000000}"/>
          </ac:spMkLst>
        </pc:spChg>
      </pc:sldChg>
    </pc:docChg>
  </pc:docChgLst>
  <pc:docChgLst>
    <pc:chgData name="Ts. Dr. Vinothini Kasinathan" userId="70b93dc6-b35b-4f6d-beda-89e34b0115d0" providerId="ADAL" clId="{4AAF1CBA-25C6-460C-BC99-8189588F247E}"/>
    <pc:docChg chg="modSld">
      <pc:chgData name="Ts. Dr. Vinothini Kasinathan" userId="70b93dc6-b35b-4f6d-beda-89e34b0115d0" providerId="ADAL" clId="{4AAF1CBA-25C6-460C-BC99-8189588F247E}" dt="2022-05-11T09:43:01.499" v="44"/>
      <pc:docMkLst>
        <pc:docMk/>
      </pc:docMkLst>
      <pc:sldChg chg="modSp mod">
        <pc:chgData name="Ts. Dr. Vinothini Kasinathan" userId="70b93dc6-b35b-4f6d-beda-89e34b0115d0" providerId="ADAL" clId="{4AAF1CBA-25C6-460C-BC99-8189588F247E}" dt="2022-05-11T09:43:01.499" v="44"/>
        <pc:sldMkLst>
          <pc:docMk/>
          <pc:sldMk cId="1038288430" sldId="329"/>
        </pc:sldMkLst>
        <pc:spChg chg="mod">
          <ac:chgData name="Ts. Dr. Vinothini Kasinathan" userId="70b93dc6-b35b-4f6d-beda-89e34b0115d0" providerId="ADAL" clId="{4AAF1CBA-25C6-460C-BC99-8189588F247E}" dt="2022-05-11T09:43:01.499" v="44"/>
          <ac:spMkLst>
            <pc:docMk/>
            <pc:sldMk cId="1038288430" sldId="329"/>
            <ac:spMk id="3" creationId="{00000000-0000-0000-0000-000000000000}"/>
          </ac:spMkLst>
        </pc:spChg>
      </pc:sldChg>
    </pc:docChg>
  </pc:docChgLst>
  <pc:docChgLst>
    <pc:chgData name="Assoc. Prof. Ts. Dr. Vinothini Kasinathan" userId="70b93dc6-b35b-4f6d-beda-89e34b0115d0" providerId="ADAL" clId="{9F1BCA60-FC3D-49CC-8E64-BA845EB767D3}"/>
    <pc:docChg chg="modSld">
      <pc:chgData name="Assoc. Prof. Ts. Dr. Vinothini Kasinathan" userId="70b93dc6-b35b-4f6d-beda-89e34b0115d0" providerId="ADAL" clId="{9F1BCA60-FC3D-49CC-8E64-BA845EB767D3}" dt="2023-01-30T01:43:04.417" v="9"/>
      <pc:docMkLst>
        <pc:docMk/>
      </pc:docMkLst>
      <pc:sldChg chg="modSp mod">
        <pc:chgData name="Assoc. Prof. Ts. Dr. Vinothini Kasinathan" userId="70b93dc6-b35b-4f6d-beda-89e34b0115d0" providerId="ADAL" clId="{9F1BCA60-FC3D-49CC-8E64-BA845EB767D3}" dt="2023-01-30T01:43:04.417" v="9"/>
        <pc:sldMkLst>
          <pc:docMk/>
          <pc:sldMk cId="2455425768" sldId="343"/>
        </pc:sldMkLst>
        <pc:spChg chg="mod">
          <ac:chgData name="Assoc. Prof. Ts. Dr. Vinothini Kasinathan" userId="70b93dc6-b35b-4f6d-beda-89e34b0115d0" providerId="ADAL" clId="{9F1BCA60-FC3D-49CC-8E64-BA845EB767D3}" dt="2023-01-30T01:43:04.417" v="9"/>
          <ac:spMkLst>
            <pc:docMk/>
            <pc:sldMk cId="2455425768" sldId="343"/>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3075" name="Rectangle 3"/>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28D1D820-DAEC-4CC1-95D5-2D7FDA634FA1}" type="slidenum">
              <a:rPr lang="en-US" altLang="en-US" sz="1400">
                <a:latin typeface="Calibri" panose="020F0502020204030204" pitchFamily="34" charset="0"/>
                <a:cs typeface="Calibri" panose="020F0502020204030204" pitchFamily="34" charset="0"/>
              </a:rPr>
              <a:pPr algn="r"/>
              <a:t>‹#›</a:t>
            </a:fld>
            <a:endParaRPr lang="en-US"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11440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482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GB" noProof="0" dirty="0"/>
              <a:t>Click to edit Master notes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315" name="Rectangle 3"/>
          <p:cNvSpPr>
            <a:spLocks noGrp="1" noRot="1" noChangeAspect="1" noChangeArrowheads="1" noTextEdit="1"/>
          </p:cNvSpPr>
          <p:nvPr>
            <p:ph type="sldImg" idx="2"/>
          </p:nvPr>
        </p:nvSpPr>
        <p:spPr bwMode="auto">
          <a:xfrm>
            <a:off x="1144588" y="854075"/>
            <a:ext cx="4568825"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2053" name="Rectangle 5"/>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7381BA68-BC59-4A59-9827-B63CD359E84C}" type="slidenum">
              <a:rPr lang="en-US" altLang="en-US" sz="1400">
                <a:latin typeface="Calibri" panose="020F0502020204030204" pitchFamily="34" charset="0"/>
                <a:cs typeface="Calibri" panose="020F0502020204030204" pitchFamily="34" charset="0"/>
              </a:rPr>
              <a:pPr algn="r"/>
              <a:t>‹#›</a:t>
            </a:fld>
            <a:endParaRPr lang="en-US"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24242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67282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6656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3429000"/>
          </a:xfrm>
          <a:prstGeom prst="rect">
            <a:avLst/>
          </a:prstGeom>
          <a:solidFill>
            <a:srgbClr val="A2FFA3"/>
          </a:solidFill>
          <a:ln w="9525">
            <a:noFill/>
            <a:miter lim="800000"/>
            <a:headEnd/>
            <a:tailEnd/>
          </a:ln>
          <a:effectLst/>
        </p:spPr>
        <p:txBody>
          <a:bodyPr wrap="none" anchor="ctr"/>
          <a:lstStyle/>
          <a:p>
            <a:pPr algn="ctr">
              <a:defRPr/>
            </a:pPr>
            <a:endParaRPr lang="en-US">
              <a:latin typeface="Arial" charset="0"/>
            </a:endParaRPr>
          </a:p>
        </p:txBody>
      </p:sp>
      <p:pic>
        <p:nvPicPr>
          <p:cNvPr id="5" name="Picture 10" descr="APU Logo_Final_Vertical_V1_HR1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88" y="2514600"/>
            <a:ext cx="2530476"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2"/>
          <p:cNvSpPr>
            <a:spLocks noGrp="1" noChangeArrowheads="1"/>
          </p:cNvSpPr>
          <p:nvPr>
            <p:ph type="ctrTitle"/>
          </p:nvPr>
        </p:nvSpPr>
        <p:spPr>
          <a:xfrm>
            <a:off x="2389188" y="1952625"/>
            <a:ext cx="6754812" cy="1470025"/>
          </a:xfrm>
        </p:spPr>
        <p:txBody>
          <a:bodyPr/>
          <a:lstStyle>
            <a:lvl1pPr>
              <a:defRPr/>
            </a:lvl1pPr>
          </a:lstStyle>
          <a:p>
            <a:r>
              <a:rPr lang="en-US"/>
              <a:t>Click to edit Master title style</a:t>
            </a:r>
            <a:endParaRPr lang="en-GB"/>
          </a:p>
        </p:txBody>
      </p:sp>
      <p:sp>
        <p:nvSpPr>
          <p:cNvPr id="87043" name="Rectangle 3"/>
          <p:cNvSpPr>
            <a:spLocks noGrp="1" noChangeArrowheads="1"/>
          </p:cNvSpPr>
          <p:nvPr>
            <p:ph type="subTitle" idx="1"/>
          </p:nvPr>
        </p:nvSpPr>
        <p:spPr>
          <a:xfrm>
            <a:off x="2374900" y="3886200"/>
            <a:ext cx="67691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2538562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a:xfrm>
            <a:off x="6248400" y="6623050"/>
            <a:ext cx="2895600" cy="234950"/>
          </a:xfrm>
          <a:prstGeom prst="rect">
            <a:avLst/>
          </a:prstGeom>
        </p:spPr>
        <p:txBody>
          <a:bodyPr/>
          <a:lstStyle>
            <a:lvl1pPr>
              <a:defRPr/>
            </a:lvl1pPr>
          </a:lstStyle>
          <a:p>
            <a:pPr>
              <a:defRPr/>
            </a:pPr>
            <a:r>
              <a:rPr lang="en-GB"/>
              <a:t>Slide ‹#› of 9</a:t>
            </a:r>
          </a:p>
        </p:txBody>
      </p:sp>
    </p:spTree>
    <p:extLst>
      <p:ext uri="{BB962C8B-B14F-4D97-AF65-F5344CB8AC3E}">
        <p14:creationId xmlns:p14="http://schemas.microsoft.com/office/powerpoint/2010/main" val="3807486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3" y="274638"/>
            <a:ext cx="2057400" cy="59483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85775" y="274638"/>
            <a:ext cx="6021388" cy="594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a:xfrm>
            <a:off x="6248400" y="6623050"/>
            <a:ext cx="2895600" cy="234950"/>
          </a:xfrm>
          <a:prstGeom prst="rect">
            <a:avLst/>
          </a:prstGeom>
        </p:spPr>
        <p:txBody>
          <a:bodyPr/>
          <a:lstStyle>
            <a:lvl1pPr>
              <a:defRPr/>
            </a:lvl1pPr>
          </a:lstStyle>
          <a:p>
            <a:pPr>
              <a:defRPr/>
            </a:pPr>
            <a:r>
              <a:rPr lang="en-GB"/>
              <a:t>Slide ‹#› of 9</a:t>
            </a:r>
          </a:p>
        </p:txBody>
      </p:sp>
    </p:spTree>
    <p:extLst>
      <p:ext uri="{BB962C8B-B14F-4D97-AF65-F5344CB8AC3E}">
        <p14:creationId xmlns:p14="http://schemas.microsoft.com/office/powerpoint/2010/main" val="3335211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6876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a:xfrm>
            <a:off x="6248400" y="6623050"/>
            <a:ext cx="2895600" cy="234950"/>
          </a:xfrm>
          <a:prstGeom prst="rect">
            <a:avLst/>
          </a:prstGeom>
        </p:spPr>
        <p:txBody>
          <a:bodyPr/>
          <a:lstStyle>
            <a:lvl1pPr>
              <a:defRPr/>
            </a:lvl1pPr>
          </a:lstStyle>
          <a:p>
            <a:pPr>
              <a:defRPr/>
            </a:pPr>
            <a:r>
              <a:rPr lang="en-GB"/>
              <a:t>Slide ‹#› of 9</a:t>
            </a:r>
          </a:p>
        </p:txBody>
      </p:sp>
    </p:spTree>
    <p:extLst>
      <p:ext uri="{BB962C8B-B14F-4D97-AF65-F5344CB8AC3E}">
        <p14:creationId xmlns:p14="http://schemas.microsoft.com/office/powerpoint/2010/main" val="4138613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87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a:xfrm>
            <a:off x="6248400" y="6623050"/>
            <a:ext cx="2895600" cy="234950"/>
          </a:xfrm>
          <a:prstGeom prst="rect">
            <a:avLst/>
          </a:prstGeom>
        </p:spPr>
        <p:txBody>
          <a:bodyPr/>
          <a:lstStyle>
            <a:lvl1pPr>
              <a:defRPr/>
            </a:lvl1pPr>
          </a:lstStyle>
          <a:p>
            <a:pPr>
              <a:defRPr/>
            </a:pPr>
            <a:r>
              <a:rPr lang="en-GB"/>
              <a:t>Slide ‹#› of 9</a:t>
            </a:r>
          </a:p>
        </p:txBody>
      </p:sp>
    </p:spTree>
    <p:extLst>
      <p:ext uri="{BB962C8B-B14F-4D97-AF65-F5344CB8AC3E}">
        <p14:creationId xmlns:p14="http://schemas.microsoft.com/office/powerpoint/2010/main" val="1483206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a:xfrm>
            <a:off x="6248400" y="6623050"/>
            <a:ext cx="2895600" cy="234950"/>
          </a:xfrm>
          <a:prstGeom prst="rect">
            <a:avLst/>
          </a:prstGeom>
        </p:spPr>
        <p:txBody>
          <a:bodyPr/>
          <a:lstStyle>
            <a:lvl1pPr>
              <a:defRPr/>
            </a:lvl1pPr>
          </a:lstStyle>
          <a:p>
            <a:pPr>
              <a:defRPr/>
            </a:pPr>
            <a:r>
              <a:rPr lang="en-GB"/>
              <a:t>Slide ‹#› of 9</a:t>
            </a:r>
          </a:p>
        </p:txBody>
      </p:sp>
    </p:spTree>
    <p:extLst>
      <p:ext uri="{BB962C8B-B14F-4D97-AF65-F5344CB8AC3E}">
        <p14:creationId xmlns:p14="http://schemas.microsoft.com/office/powerpoint/2010/main" val="86607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a:xfrm>
            <a:off x="6248400" y="6623050"/>
            <a:ext cx="2895600" cy="234950"/>
          </a:xfrm>
          <a:prstGeom prst="rect">
            <a:avLst/>
          </a:prstGeom>
        </p:spPr>
        <p:txBody>
          <a:bodyPr/>
          <a:lstStyle>
            <a:lvl1pPr>
              <a:defRPr/>
            </a:lvl1pPr>
          </a:lstStyle>
          <a:p>
            <a:pPr>
              <a:defRPr/>
            </a:pPr>
            <a:r>
              <a:rPr lang="en-GB"/>
              <a:t>Slide ‹#› of 9</a:t>
            </a:r>
          </a:p>
        </p:txBody>
      </p:sp>
    </p:spTree>
    <p:extLst>
      <p:ext uri="{BB962C8B-B14F-4D97-AF65-F5344CB8AC3E}">
        <p14:creationId xmlns:p14="http://schemas.microsoft.com/office/powerpoint/2010/main" val="305588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6248400" y="6623050"/>
            <a:ext cx="2895600" cy="234950"/>
          </a:xfrm>
          <a:prstGeom prst="rect">
            <a:avLst/>
          </a:prstGeom>
        </p:spPr>
        <p:txBody>
          <a:bodyPr/>
          <a:lstStyle>
            <a:lvl1pPr>
              <a:defRPr/>
            </a:lvl1pPr>
          </a:lstStyle>
          <a:p>
            <a:pPr>
              <a:defRPr/>
            </a:pPr>
            <a:r>
              <a:rPr lang="en-GB"/>
              <a:t>Slide ‹#› of 9</a:t>
            </a:r>
          </a:p>
        </p:txBody>
      </p:sp>
    </p:spTree>
    <p:extLst>
      <p:ext uri="{BB962C8B-B14F-4D97-AF65-F5344CB8AC3E}">
        <p14:creationId xmlns:p14="http://schemas.microsoft.com/office/powerpoint/2010/main" val="3500746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a:xfrm>
            <a:off x="6248400" y="6623050"/>
            <a:ext cx="2895600" cy="234950"/>
          </a:xfrm>
          <a:prstGeom prst="rect">
            <a:avLst/>
          </a:prstGeom>
        </p:spPr>
        <p:txBody>
          <a:bodyPr/>
          <a:lstStyle>
            <a:lvl1pPr>
              <a:defRPr/>
            </a:lvl1pPr>
          </a:lstStyle>
          <a:p>
            <a:pPr>
              <a:defRPr/>
            </a:pPr>
            <a:r>
              <a:rPr lang="en-GB"/>
              <a:t>Slide ‹#› of 9</a:t>
            </a:r>
          </a:p>
        </p:txBody>
      </p:sp>
    </p:spTree>
    <p:extLst>
      <p:ext uri="{BB962C8B-B14F-4D97-AF65-F5344CB8AC3E}">
        <p14:creationId xmlns:p14="http://schemas.microsoft.com/office/powerpoint/2010/main" val="319819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a:xfrm>
            <a:off x="6248400" y="6623050"/>
            <a:ext cx="2895600" cy="234950"/>
          </a:xfrm>
          <a:prstGeom prst="rect">
            <a:avLst/>
          </a:prstGeom>
        </p:spPr>
        <p:txBody>
          <a:bodyPr/>
          <a:lstStyle>
            <a:lvl1pPr>
              <a:defRPr/>
            </a:lvl1pPr>
          </a:lstStyle>
          <a:p>
            <a:pPr>
              <a:defRPr/>
            </a:pPr>
            <a:r>
              <a:rPr lang="en-GB"/>
              <a:t>Slide ‹#› of 9</a:t>
            </a:r>
          </a:p>
        </p:txBody>
      </p:sp>
    </p:spTree>
    <p:extLst>
      <p:ext uri="{BB962C8B-B14F-4D97-AF65-F5344CB8AC3E}">
        <p14:creationId xmlns:p14="http://schemas.microsoft.com/office/powerpoint/2010/main" val="4184285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7" descr="ucti_globe1_transparent_small"/>
          <p:cNvPicPr>
            <a:picLocks noChangeAspect="1" noChangeArrowheads="1"/>
          </p:cNvPicPr>
          <p:nvPr/>
        </p:nvPicPr>
        <p:blipFill>
          <a:blip r:embed="rId13">
            <a:lum bright="80000" contrast="-90000"/>
            <a:extLst>
              <a:ext uri="{28A0092B-C50C-407E-A947-70E740481C1C}">
                <a14:useLocalDpi xmlns:a14="http://schemas.microsoft.com/office/drawing/2010/main" val="0"/>
              </a:ext>
            </a:extLst>
          </a:blip>
          <a:srcRect/>
          <a:stretch>
            <a:fillRect/>
          </a:stretch>
        </p:blipFill>
        <p:spPr bwMode="auto">
          <a:xfrm>
            <a:off x="-1441450" y="2570163"/>
            <a:ext cx="720725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3"/>
          <p:cNvSpPr>
            <a:spLocks noChangeArrowheads="1"/>
          </p:cNvSpPr>
          <p:nvPr/>
        </p:nvSpPr>
        <p:spPr bwMode="auto">
          <a:xfrm>
            <a:off x="0" y="6621463"/>
            <a:ext cx="9144000" cy="236537"/>
          </a:xfrm>
          <a:prstGeom prst="rect">
            <a:avLst/>
          </a:prstGeom>
          <a:solidFill>
            <a:srgbClr val="A2FFA3"/>
          </a:solidFill>
          <a:ln w="9525">
            <a:noFill/>
            <a:miter lim="800000"/>
            <a:headEnd/>
            <a:tailEnd/>
          </a:ln>
          <a:effectLst/>
        </p:spPr>
        <p:txBody>
          <a:bodyPr wrap="none" anchor="ctr"/>
          <a:lstStyle/>
          <a:p>
            <a:pPr>
              <a:defRPr/>
            </a:pPr>
            <a:endParaRPr lang="en-GB">
              <a:latin typeface="Arial" charset="0"/>
            </a:endParaRPr>
          </a:p>
        </p:txBody>
      </p:sp>
      <p:sp>
        <p:nvSpPr>
          <p:cNvPr id="1028" name="Rectangle 4"/>
          <p:cNvSpPr>
            <a:spLocks noGrp="1" noChangeArrowheads="1"/>
          </p:cNvSpPr>
          <p:nvPr>
            <p:ph type="body" idx="1"/>
          </p:nvPr>
        </p:nvSpPr>
        <p:spPr bwMode="auto">
          <a:xfrm>
            <a:off x="487363" y="16970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6"/>
          <p:cNvSpPr>
            <a:spLocks noGrp="1" noChangeArrowheads="1"/>
          </p:cNvSpPr>
          <p:nvPr>
            <p:ph type="title"/>
          </p:nvPr>
        </p:nvSpPr>
        <p:spPr bwMode="auto">
          <a:xfrm>
            <a:off x="485775" y="274638"/>
            <a:ext cx="7042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86023" name="Rectangle 7"/>
          <p:cNvSpPr>
            <a:spLocks noChangeArrowheads="1"/>
          </p:cNvSpPr>
          <p:nvPr/>
        </p:nvSpPr>
        <p:spPr bwMode="auto">
          <a:xfrm>
            <a:off x="0" y="6597650"/>
            <a:ext cx="2711450" cy="260350"/>
          </a:xfrm>
          <a:prstGeom prst="rect">
            <a:avLst/>
          </a:prstGeom>
          <a:noFill/>
          <a:ln w="9525">
            <a:noFill/>
            <a:miter lim="800000"/>
            <a:headEnd/>
            <a:tailEnd/>
          </a:ln>
          <a:effectLst/>
        </p:spPr>
        <p:txBody>
          <a:bodyPr/>
          <a:lstStyle/>
          <a:p>
            <a:pPr>
              <a:defRPr/>
            </a:pPr>
            <a:r>
              <a:rPr lang="en-US" sz="800" baseline="0" dirty="0"/>
              <a:t>CT017-3-1  Introduction to Artificial Intelligence</a:t>
            </a:r>
            <a:endParaRPr lang="en-GB" sz="800" dirty="0">
              <a:latin typeface="Calibri" pitchFamily="34" charset="0"/>
              <a:cs typeface="Calibri" pitchFamily="34" charset="0"/>
            </a:endParaRPr>
          </a:p>
        </p:txBody>
      </p:sp>
      <p:sp>
        <p:nvSpPr>
          <p:cNvPr id="86025" name="Rectangle 9"/>
          <p:cNvSpPr>
            <a:spLocks noChangeArrowheads="1"/>
          </p:cNvSpPr>
          <p:nvPr/>
        </p:nvSpPr>
        <p:spPr bwMode="auto">
          <a:xfrm>
            <a:off x="3175000" y="6597650"/>
            <a:ext cx="2711450" cy="260350"/>
          </a:xfrm>
          <a:prstGeom prst="rect">
            <a:avLst/>
          </a:prstGeom>
          <a:noFill/>
          <a:ln w="9525">
            <a:noFill/>
            <a:miter lim="800000"/>
            <a:headEnd/>
            <a:tailEnd/>
          </a:ln>
          <a:effectLst/>
        </p:spPr>
        <p:txBody>
          <a:bodyPr/>
          <a:lstStyle/>
          <a:p>
            <a:pPr algn="ctr">
              <a:defRPr/>
            </a:pPr>
            <a:r>
              <a:rPr lang="en-GB" sz="800" dirty="0">
                <a:latin typeface="Calibri" pitchFamily="34" charset="0"/>
                <a:cs typeface="Calibri" pitchFamily="34" charset="0"/>
              </a:rPr>
              <a:t>Natural Language Processing</a:t>
            </a:r>
          </a:p>
        </p:txBody>
      </p:sp>
      <p:pic>
        <p:nvPicPr>
          <p:cNvPr id="1033" name="Picture 10" descr="APU Logo Final-medium.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29525" y="0"/>
            <a:ext cx="15144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userDrawn="1"/>
        </p:nvSpPr>
        <p:spPr bwMode="auto">
          <a:xfrm>
            <a:off x="6454916" y="6604276"/>
            <a:ext cx="2711450" cy="260350"/>
          </a:xfrm>
          <a:prstGeom prst="rect">
            <a:avLst/>
          </a:prstGeom>
          <a:noFill/>
          <a:ln w="9525">
            <a:noFill/>
            <a:miter lim="800000"/>
            <a:headEnd/>
            <a:tailEnd/>
          </a:ln>
          <a:effectLst/>
        </p:spPr>
        <p:txBody>
          <a:bodyPr/>
          <a:lstStyle/>
          <a:p>
            <a:pPr algn="r">
              <a:defRPr/>
            </a:pPr>
            <a:r>
              <a:rPr lang="en-GB" sz="800" dirty="0">
                <a:latin typeface="Calibri" pitchFamily="34" charset="0"/>
                <a:cs typeface="Calibri" pitchFamily="34" charset="0"/>
              </a:rPr>
              <a:t>Slides </a:t>
            </a:r>
            <a:fld id="{6607A4B9-733F-4297-97D4-9FD10F23FE3F}" type="slidenum">
              <a:rPr lang="en-GB" sz="800" smtClean="0">
                <a:latin typeface="Calibri" pitchFamily="34" charset="0"/>
                <a:cs typeface="Calibri" pitchFamily="34" charset="0"/>
              </a:rPr>
              <a:t>‹#›</a:t>
            </a:fld>
            <a:r>
              <a:rPr lang="en-GB" sz="800" dirty="0">
                <a:latin typeface="Calibri" pitchFamily="34" charset="0"/>
                <a:cs typeface="Calibri" pitchFamily="34" charset="0"/>
              </a:rPr>
              <a:t> of 37</a:t>
            </a:r>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www.youtube.com/watch?v=LsduLIKQRPo"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www.youtube.com/watch?v=StPGR1URK5A"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searchenginejournal.com/future-of-enterprise-search/260871/"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374900" y="3562815"/>
            <a:ext cx="6769100" cy="1752600"/>
          </a:xfrm>
        </p:spPr>
        <p:txBody>
          <a:bodyPr/>
          <a:lstStyle/>
          <a:p>
            <a:r>
              <a:rPr lang="en-US" dirty="0">
                <a:latin typeface="Arial" charset="0"/>
              </a:rPr>
              <a:t>Natural Language Processing</a:t>
            </a:r>
          </a:p>
        </p:txBody>
      </p:sp>
      <p:sp>
        <p:nvSpPr>
          <p:cNvPr id="5" name="Text Box 6"/>
          <p:cNvSpPr txBox="1">
            <a:spLocks noGrp="1" noChangeArrowheads="1"/>
          </p:cNvSpPr>
          <p:nvPr>
            <p:ph type="ctrTitle"/>
          </p:nvPr>
        </p:nvSpPr>
        <p:spPr bwMode="auto">
          <a:xfrm>
            <a:off x="2389188" y="2241361"/>
            <a:ext cx="6754812"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3800" dirty="0"/>
              <a:t>Introduction to AI </a:t>
            </a:r>
          </a:p>
          <a:p>
            <a:r>
              <a:rPr lang="en-US" sz="1400" dirty="0"/>
              <a:t>CT017-3-1 </a:t>
            </a:r>
            <a:r>
              <a:rPr lang="en-US" sz="1400" dirty="0" err="1"/>
              <a:t>Ver</a:t>
            </a:r>
            <a:r>
              <a:rPr lang="en-US" sz="1400" dirty="0"/>
              <a:t> 1.0</a:t>
            </a:r>
          </a:p>
        </p:txBody>
      </p:sp>
    </p:spTree>
    <p:extLst>
      <p:ext uri="{BB962C8B-B14F-4D97-AF65-F5344CB8AC3E}">
        <p14:creationId xmlns:p14="http://schemas.microsoft.com/office/powerpoint/2010/main" val="1102729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Difficulties in NLP</a:t>
            </a:r>
          </a:p>
        </p:txBody>
      </p:sp>
      <p:sp>
        <p:nvSpPr>
          <p:cNvPr id="3" name="Content Placeholder 2"/>
          <p:cNvSpPr>
            <a:spLocks noGrp="1"/>
          </p:cNvSpPr>
          <p:nvPr>
            <p:ph idx="1"/>
          </p:nvPr>
        </p:nvSpPr>
        <p:spPr/>
        <p:txBody>
          <a:bodyPr/>
          <a:lstStyle/>
          <a:p>
            <a:r>
              <a:rPr lang="en-US" sz="2400" dirty="0"/>
              <a:t>difficulties in NLP include ambiguity of meaning of words,</a:t>
            </a:r>
          </a:p>
          <a:p>
            <a:r>
              <a:rPr lang="en-US" sz="2400" dirty="0"/>
              <a:t> similar sounding words, - bare / bear </a:t>
            </a:r>
          </a:p>
          <a:p>
            <a:r>
              <a:rPr lang="en-US" sz="2400" dirty="0"/>
              <a:t> grammar inconsistencies </a:t>
            </a:r>
          </a:p>
          <a:p>
            <a:r>
              <a:rPr lang="en-US" sz="2400" dirty="0"/>
              <a:t>Ascent / sarcastic remark to pass information</a:t>
            </a:r>
          </a:p>
          <a:p>
            <a:r>
              <a:rPr lang="en-US" sz="2400" dirty="0"/>
              <a:t>and the changing nature of human language</a:t>
            </a:r>
          </a:p>
          <a:p>
            <a:pPr marL="0" indent="0">
              <a:buNone/>
            </a:pPr>
            <a:endParaRPr lang="en-US" sz="2400" dirty="0"/>
          </a:p>
          <a:p>
            <a:pPr marL="0" indent="0">
              <a:buNone/>
            </a:pPr>
            <a:r>
              <a:rPr lang="en-US" sz="2000" dirty="0"/>
              <a:t>Ex : Meet me at the bank.</a:t>
            </a:r>
          </a:p>
          <a:p>
            <a:r>
              <a:rPr lang="en-US" sz="2000" dirty="0"/>
              <a:t>What does this mean – river bank or bank?</a:t>
            </a:r>
          </a:p>
          <a:p>
            <a:pPr marL="0" indent="0">
              <a:buNone/>
            </a:pPr>
            <a:r>
              <a:rPr lang="en-US" sz="2000" dirty="0"/>
              <a:t>Ex : Heavy mental </a:t>
            </a:r>
          </a:p>
          <a:p>
            <a:pPr marL="0" indent="0">
              <a:buNone/>
            </a:pPr>
            <a:r>
              <a:rPr lang="en-US" sz="2000"/>
              <a:t>Sample</a:t>
            </a:r>
            <a:endParaRPr lang="en-US" sz="2000" dirty="0"/>
          </a:p>
          <a:p>
            <a:pPr marL="0" indent="0">
              <a:buNone/>
            </a:pPr>
            <a:r>
              <a:rPr lang="en-US" sz="2000" dirty="0"/>
              <a:t>https://www.youtube.com/watch?v=MaNU_Ps-eRU</a:t>
            </a:r>
          </a:p>
          <a:p>
            <a:pPr marL="0" indent="0">
              <a:buNone/>
            </a:pPr>
            <a:r>
              <a:rPr lang="en-US" sz="2000" dirty="0"/>
              <a:t>https://www.youtube.com/watch?v=6MzmIUwFzds</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2455425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2FA9-9882-4564-BE3C-0871A4AFA8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2AE429-3529-4BA9-91F8-7422BE19700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EE166D9-2C9D-47AA-A00C-7787E4B86D78}"/>
              </a:ext>
            </a:extLst>
          </p:cNvPr>
          <p:cNvPicPr>
            <a:picLocks noChangeAspect="1"/>
          </p:cNvPicPr>
          <p:nvPr/>
        </p:nvPicPr>
        <p:blipFill>
          <a:blip r:embed="rId2"/>
          <a:stretch>
            <a:fillRect/>
          </a:stretch>
        </p:blipFill>
        <p:spPr>
          <a:xfrm>
            <a:off x="545599" y="612775"/>
            <a:ext cx="8052802" cy="5610225"/>
          </a:xfrm>
          <a:prstGeom prst="rect">
            <a:avLst/>
          </a:prstGeom>
        </p:spPr>
      </p:pic>
    </p:spTree>
    <p:extLst>
      <p:ext uri="{BB962C8B-B14F-4D97-AF65-F5344CB8AC3E}">
        <p14:creationId xmlns:p14="http://schemas.microsoft.com/office/powerpoint/2010/main" val="3615377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Natural Language Processing Works?</a:t>
            </a:r>
          </a:p>
        </p:txBody>
      </p:sp>
      <p:sp>
        <p:nvSpPr>
          <p:cNvPr id="3" name="Content Placeholder 2"/>
          <p:cNvSpPr>
            <a:spLocks noGrp="1"/>
          </p:cNvSpPr>
          <p:nvPr>
            <p:ph idx="1"/>
          </p:nvPr>
        </p:nvSpPr>
        <p:spPr/>
        <p:txBody>
          <a:bodyPr/>
          <a:lstStyle/>
          <a:p>
            <a:pPr algn="just"/>
            <a:r>
              <a:rPr lang="en-US" sz="2000" dirty="0"/>
              <a:t>NLP entails applying algorithms to identify and extract the natural language rules such that the unstructured language data is converted into a form that computers can understand.</a:t>
            </a:r>
          </a:p>
          <a:p>
            <a:pPr algn="just"/>
            <a:r>
              <a:rPr lang="en-US" sz="2000" dirty="0"/>
              <a:t>When the text has been provided, the computer will utilize algorithms to extract meaning associated with every sentence and collect the essential data from them.</a:t>
            </a:r>
          </a:p>
          <a:p>
            <a:pPr algn="just"/>
            <a:r>
              <a:rPr lang="en-US" sz="2000" dirty="0"/>
              <a:t>Sometimes, the computer may fail to understand the meaning of a sentence well, leading to obscure results.</a:t>
            </a:r>
          </a:p>
          <a:p>
            <a:pPr marL="0" indent="0" algn="just">
              <a:buNone/>
            </a:pPr>
            <a:r>
              <a:rPr lang="en-US" sz="2000" dirty="0"/>
              <a:t>Here is the biblical sentence that required translation:</a:t>
            </a:r>
          </a:p>
          <a:p>
            <a:pPr algn="just"/>
            <a:r>
              <a:rPr lang="en-US" sz="2000" dirty="0"/>
              <a:t>“The spirit is willing, but the flesh is weak.”</a:t>
            </a:r>
          </a:p>
          <a:p>
            <a:pPr algn="just"/>
            <a:r>
              <a:rPr lang="en-US" sz="2000" dirty="0"/>
              <a:t>Here is the result when the sentence was translated to Russian and back to English:</a:t>
            </a:r>
          </a:p>
          <a:p>
            <a:pPr algn="just"/>
            <a:r>
              <a:rPr lang="en-US" sz="2000" dirty="0"/>
              <a:t>“The vodka is good, but the meat is rotten.” – AI Winter video Recap</a:t>
            </a:r>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2464408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Recognition Systems</a:t>
            </a:r>
          </a:p>
        </p:txBody>
      </p:sp>
      <p:sp>
        <p:nvSpPr>
          <p:cNvPr id="3" name="Content Placeholder 2"/>
          <p:cNvSpPr>
            <a:spLocks noGrp="1"/>
          </p:cNvSpPr>
          <p:nvPr>
            <p:ph idx="1"/>
          </p:nvPr>
        </p:nvSpPr>
        <p:spPr/>
        <p:txBody>
          <a:bodyPr/>
          <a:lstStyle/>
          <a:p>
            <a:r>
              <a:rPr lang="en-US" sz="2400" dirty="0"/>
              <a:t>Also known as automatic speech recognition and computer speech recognition which means understanding voice by the computer and performing any required task</a:t>
            </a:r>
          </a:p>
          <a:p>
            <a:endParaRPr lang="en-US" sz="2400" dirty="0"/>
          </a:p>
          <a:p>
            <a:r>
              <a:rPr lang="en-US" sz="2400" dirty="0"/>
              <a:t>Where are they used for ?</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4263799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can it be used?</a:t>
            </a:r>
          </a:p>
        </p:txBody>
      </p:sp>
      <p:sp>
        <p:nvSpPr>
          <p:cNvPr id="3" name="Content Placeholder 2"/>
          <p:cNvSpPr>
            <a:spLocks noGrp="1"/>
          </p:cNvSpPr>
          <p:nvPr>
            <p:ph idx="1"/>
          </p:nvPr>
        </p:nvSpPr>
        <p:spPr/>
        <p:txBody>
          <a:bodyPr/>
          <a:lstStyle/>
          <a:p>
            <a:r>
              <a:rPr lang="en-US" dirty="0"/>
              <a:t>System control / navigation</a:t>
            </a:r>
          </a:p>
          <a:p>
            <a:r>
              <a:rPr lang="en-US" dirty="0"/>
              <a:t>Commercial / Industrial application  - in car</a:t>
            </a:r>
          </a:p>
          <a:p>
            <a:r>
              <a:rPr lang="en-US" dirty="0"/>
              <a:t>Voice dialing </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1126010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4 stages in NLP</a:t>
            </a:r>
          </a:p>
        </p:txBody>
      </p:sp>
      <p:pic>
        <p:nvPicPr>
          <p:cNvPr id="5" name="Content Placeholder 4"/>
          <p:cNvPicPr>
            <a:picLocks noGrp="1" noChangeAspect="1"/>
          </p:cNvPicPr>
          <p:nvPr>
            <p:ph idx="1"/>
          </p:nvPr>
        </p:nvPicPr>
        <p:blipFill>
          <a:blip r:embed="rId2"/>
          <a:stretch>
            <a:fillRect/>
          </a:stretch>
        </p:blipFill>
        <p:spPr>
          <a:xfrm>
            <a:off x="134213" y="2570976"/>
            <a:ext cx="8430603" cy="1676932"/>
          </a:xfrm>
          <a:prstGeom prst="rect">
            <a:avLst/>
          </a:prstGeom>
        </p:spPr>
      </p:pic>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1260096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Concept Noun Verb Noun</a:t>
            </a:r>
          </a:p>
          <a:p>
            <a:endParaRPr lang="en-US" dirty="0"/>
          </a:p>
          <a:p>
            <a:r>
              <a:rPr lang="en-US" dirty="0"/>
              <a:t>Ex :  Mary eats Lion</a:t>
            </a:r>
          </a:p>
          <a:p>
            <a:endParaRPr lang="en-US" dirty="0"/>
          </a:p>
          <a:p>
            <a:pPr marL="0" indent="0">
              <a:buNone/>
            </a:pPr>
            <a:r>
              <a:rPr lang="en-US" dirty="0"/>
              <a:t>is this correct</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2973454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NLP really AI</a:t>
            </a:r>
          </a:p>
        </p:txBody>
      </p:sp>
      <p:sp>
        <p:nvSpPr>
          <p:cNvPr id="3" name="Content Placeholder 2"/>
          <p:cNvSpPr>
            <a:spLocks noGrp="1"/>
          </p:cNvSpPr>
          <p:nvPr>
            <p:ph idx="1"/>
          </p:nvPr>
        </p:nvSpPr>
        <p:spPr/>
        <p:txBody>
          <a:bodyPr/>
          <a:lstStyle/>
          <a:p>
            <a:r>
              <a:rPr lang="en-US" sz="2400" dirty="0"/>
              <a:t>Ability to learn : YES</a:t>
            </a:r>
          </a:p>
          <a:p>
            <a:endParaRPr lang="en-US" sz="2400" dirty="0"/>
          </a:p>
          <a:p>
            <a:r>
              <a:rPr lang="en-US" sz="2400" dirty="0"/>
              <a:t>Creativity : Yes</a:t>
            </a:r>
          </a:p>
          <a:p>
            <a:endParaRPr lang="en-US" sz="2400" dirty="0"/>
          </a:p>
          <a:p>
            <a:r>
              <a:rPr lang="en-US" sz="2400" dirty="0"/>
              <a:t>Use of language : YES</a:t>
            </a:r>
          </a:p>
          <a:p>
            <a:endParaRPr lang="en-US" sz="2400" dirty="0"/>
          </a:p>
          <a:p>
            <a:r>
              <a:rPr lang="en-US" sz="2400" dirty="0"/>
              <a:t>Adapting to new situations : possible</a:t>
            </a:r>
          </a:p>
          <a:p>
            <a:endParaRPr lang="en-US" sz="2400" dirty="0"/>
          </a:p>
          <a:p>
            <a:pPr marL="0" indent="0">
              <a:buNone/>
            </a:pPr>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3216049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2E99A-F654-4CEE-8355-B5527FA18CC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682A703-F6D3-46B1-ADAE-9ABD67A37C6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12E39D6-4867-463C-BE0A-6CE49AACC069}"/>
              </a:ext>
            </a:extLst>
          </p:cNvPr>
          <p:cNvPicPr>
            <a:picLocks noChangeAspect="1"/>
          </p:cNvPicPr>
          <p:nvPr/>
        </p:nvPicPr>
        <p:blipFill>
          <a:blip r:embed="rId2"/>
          <a:stretch>
            <a:fillRect/>
          </a:stretch>
        </p:blipFill>
        <p:spPr>
          <a:xfrm>
            <a:off x="297651" y="274638"/>
            <a:ext cx="8522792" cy="5930899"/>
          </a:xfrm>
          <a:prstGeom prst="rect">
            <a:avLst/>
          </a:prstGeom>
        </p:spPr>
      </p:pic>
    </p:spTree>
    <p:extLst>
      <p:ext uri="{BB962C8B-B14F-4D97-AF65-F5344CB8AC3E}">
        <p14:creationId xmlns:p14="http://schemas.microsoft.com/office/powerpoint/2010/main" val="3216011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57EF5-1FF6-444F-AF97-F1E407087DDE}"/>
              </a:ext>
            </a:extLst>
          </p:cNvPr>
          <p:cNvSpPr>
            <a:spLocks noGrp="1"/>
          </p:cNvSpPr>
          <p:nvPr>
            <p:ph type="title"/>
          </p:nvPr>
        </p:nvSpPr>
        <p:spPr/>
        <p:txBody>
          <a:bodyPr/>
          <a:lstStyle/>
          <a:p>
            <a:r>
              <a:rPr lang="en-US" dirty="0"/>
              <a:t>Activity 1 : NLP Components (IBM)</a:t>
            </a:r>
          </a:p>
        </p:txBody>
      </p:sp>
      <p:pic>
        <p:nvPicPr>
          <p:cNvPr id="5" name="Picture 4">
            <a:extLst>
              <a:ext uri="{FF2B5EF4-FFF2-40B4-BE49-F238E27FC236}">
                <a16:creationId xmlns:a16="http://schemas.microsoft.com/office/drawing/2014/main" id="{7B07EACC-889B-4825-AA1F-C59899212658}"/>
              </a:ext>
            </a:extLst>
          </p:cNvPr>
          <p:cNvPicPr>
            <a:picLocks noChangeAspect="1"/>
          </p:cNvPicPr>
          <p:nvPr/>
        </p:nvPicPr>
        <p:blipFill>
          <a:blip r:embed="rId2"/>
          <a:stretch>
            <a:fillRect/>
          </a:stretch>
        </p:blipFill>
        <p:spPr>
          <a:xfrm>
            <a:off x="309489" y="1697038"/>
            <a:ext cx="8834511" cy="4216096"/>
          </a:xfrm>
          <a:prstGeom prst="rect">
            <a:avLst/>
          </a:prstGeom>
        </p:spPr>
      </p:pic>
      <p:sp>
        <p:nvSpPr>
          <p:cNvPr id="7" name="TextBox 6">
            <a:extLst>
              <a:ext uri="{FF2B5EF4-FFF2-40B4-BE49-F238E27FC236}">
                <a16:creationId xmlns:a16="http://schemas.microsoft.com/office/drawing/2014/main" id="{79F61C90-518A-48F0-B0E3-E7D888CFDF51}"/>
              </a:ext>
            </a:extLst>
          </p:cNvPr>
          <p:cNvSpPr txBox="1"/>
          <p:nvPr/>
        </p:nvSpPr>
        <p:spPr>
          <a:xfrm>
            <a:off x="309489" y="5315815"/>
            <a:ext cx="8384345" cy="646331"/>
          </a:xfrm>
          <a:prstGeom prst="rect">
            <a:avLst/>
          </a:prstGeom>
          <a:noFill/>
        </p:spPr>
        <p:txBody>
          <a:bodyPr wrap="square">
            <a:spAutoFit/>
          </a:bodyPr>
          <a:lstStyle/>
          <a:p>
            <a:r>
              <a:rPr lang="en-US" dirty="0"/>
              <a:t>https://www.ibm.com/demos/live/natural-language-understanding/self-service/home</a:t>
            </a:r>
          </a:p>
        </p:txBody>
      </p:sp>
    </p:spTree>
    <p:extLst>
      <p:ext uri="{BB962C8B-B14F-4D97-AF65-F5344CB8AC3E}">
        <p14:creationId xmlns:p14="http://schemas.microsoft.com/office/powerpoint/2010/main" val="937578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665" y="1697038"/>
            <a:ext cx="8229600" cy="4525962"/>
          </a:xfrm>
        </p:spPr>
        <p:txBody>
          <a:bodyPr/>
          <a:lstStyle/>
          <a:p>
            <a:r>
              <a:rPr lang="en-US" sz="2400" dirty="0"/>
              <a:t>Why NLP is needed?</a:t>
            </a:r>
          </a:p>
          <a:p>
            <a:r>
              <a:rPr lang="en-US" sz="2400" dirty="0"/>
              <a:t>NLP used for / NLP mean</a:t>
            </a:r>
          </a:p>
          <a:p>
            <a:r>
              <a:rPr lang="en-US" sz="2400" dirty="0"/>
              <a:t>Why NLP difficult</a:t>
            </a:r>
          </a:p>
          <a:p>
            <a:r>
              <a:rPr lang="en-US" sz="2400" dirty="0"/>
              <a:t>4 stages of NLP</a:t>
            </a:r>
          </a:p>
          <a:p>
            <a:r>
              <a:rPr lang="en-US" sz="2400" dirty="0"/>
              <a:t>Development of NLP</a:t>
            </a:r>
          </a:p>
          <a:p>
            <a:r>
              <a:rPr lang="en-US" sz="2400" dirty="0"/>
              <a:t>Application of NLP</a:t>
            </a:r>
          </a:p>
          <a:p>
            <a:r>
              <a:rPr lang="en-US" sz="2400" dirty="0"/>
              <a:t>Hardware and Software issues </a:t>
            </a:r>
          </a:p>
          <a:p>
            <a:pPr marL="0" indent="0">
              <a:buNone/>
            </a:pPr>
            <a:endParaRPr lang="en-US" dirty="0"/>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endParaRPr lang="en-GB" dirty="0"/>
          </a:p>
        </p:txBody>
      </p:sp>
      <p:sp>
        <p:nvSpPr>
          <p:cNvPr id="6" name="Text Box 2"/>
          <p:cNvSpPr txBox="1">
            <a:spLocks noGrp="1" noChangeArrowheads="1"/>
          </p:cNvSpPr>
          <p:nvPr>
            <p:ph type="title"/>
          </p:nvPr>
        </p:nvSpPr>
        <p:spPr bwMode="auto">
          <a:xfrm>
            <a:off x="587867" y="299947"/>
            <a:ext cx="69717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Topic &amp; Structure of the Lesson</a:t>
            </a:r>
            <a:endParaRPr lang="en-US" altLang="zh-TW"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3321420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86DF1-5B3C-45BD-92BC-2DFB7046D8D7}"/>
              </a:ext>
            </a:extLst>
          </p:cNvPr>
          <p:cNvSpPr>
            <a:spLocks noGrp="1"/>
          </p:cNvSpPr>
          <p:nvPr>
            <p:ph type="title"/>
          </p:nvPr>
        </p:nvSpPr>
        <p:spPr/>
        <p:txBody>
          <a:bodyPr/>
          <a:lstStyle/>
          <a:p>
            <a:r>
              <a:rPr lang="en-US" dirty="0"/>
              <a:t>Activity 2 : NLU demo</a:t>
            </a:r>
          </a:p>
        </p:txBody>
      </p:sp>
      <p:sp>
        <p:nvSpPr>
          <p:cNvPr id="3" name="Content Placeholder 2">
            <a:extLst>
              <a:ext uri="{FF2B5EF4-FFF2-40B4-BE49-F238E27FC236}">
                <a16:creationId xmlns:a16="http://schemas.microsoft.com/office/drawing/2014/main" id="{4FB47521-4F31-4BE1-965F-D4D57CF19515}"/>
              </a:ext>
            </a:extLst>
          </p:cNvPr>
          <p:cNvSpPr>
            <a:spLocks noGrp="1"/>
          </p:cNvSpPr>
          <p:nvPr>
            <p:ph idx="1"/>
          </p:nvPr>
        </p:nvSpPr>
        <p:spPr/>
        <p:txBody>
          <a:bodyPr/>
          <a:lstStyle/>
          <a:p>
            <a:pPr marL="0" indent="0">
              <a:buNone/>
            </a:pPr>
            <a:r>
              <a:rPr lang="en-US" dirty="0"/>
              <a:t>Enter a phrase to Allen NLP and ask questions to a message using the transformer model</a:t>
            </a:r>
          </a:p>
          <a:p>
            <a:pPr marL="0" indent="0">
              <a:buNone/>
            </a:pPr>
            <a:r>
              <a:rPr lang="en-US" dirty="0"/>
              <a:t>Try with below link</a:t>
            </a:r>
          </a:p>
          <a:p>
            <a:r>
              <a:rPr lang="en-US" dirty="0"/>
              <a:t>https://demo.allennlp.org/reading-comprehension/transformer-qa</a:t>
            </a:r>
          </a:p>
        </p:txBody>
      </p:sp>
    </p:spTree>
    <p:extLst>
      <p:ext uri="{BB962C8B-B14F-4D97-AF65-F5344CB8AC3E}">
        <p14:creationId xmlns:p14="http://schemas.microsoft.com/office/powerpoint/2010/main" val="2537472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4C9DD-DFF1-46D3-8D77-3D6EDAD67E7D}"/>
              </a:ext>
            </a:extLst>
          </p:cNvPr>
          <p:cNvSpPr>
            <a:spLocks noGrp="1"/>
          </p:cNvSpPr>
          <p:nvPr>
            <p:ph type="title"/>
          </p:nvPr>
        </p:nvSpPr>
        <p:spPr/>
        <p:txBody>
          <a:bodyPr/>
          <a:lstStyle/>
          <a:p>
            <a:r>
              <a:rPr lang="en-US" dirty="0"/>
              <a:t>Activity 3 :Tone Analysis</a:t>
            </a:r>
          </a:p>
        </p:txBody>
      </p:sp>
      <p:sp>
        <p:nvSpPr>
          <p:cNvPr id="3" name="Content Placeholder 2">
            <a:extLst>
              <a:ext uri="{FF2B5EF4-FFF2-40B4-BE49-F238E27FC236}">
                <a16:creationId xmlns:a16="http://schemas.microsoft.com/office/drawing/2014/main" id="{AD16C978-5234-4AB9-8457-6852FC237D6D}"/>
              </a:ext>
            </a:extLst>
          </p:cNvPr>
          <p:cNvSpPr>
            <a:spLocks noGrp="1"/>
          </p:cNvSpPr>
          <p:nvPr>
            <p:ph idx="1"/>
          </p:nvPr>
        </p:nvSpPr>
        <p:spPr/>
        <p:txBody>
          <a:bodyPr/>
          <a:lstStyle/>
          <a:p>
            <a:pPr marL="0" indent="0">
              <a:buNone/>
            </a:pPr>
            <a:r>
              <a:rPr lang="en-US" dirty="0"/>
              <a:t>Analyze the tone of a text</a:t>
            </a:r>
          </a:p>
          <a:p>
            <a:pPr marL="0" indent="0">
              <a:buNone/>
            </a:pPr>
            <a:endParaRPr lang="en-US" dirty="0"/>
          </a:p>
          <a:p>
            <a:pPr marL="0" indent="0">
              <a:buNone/>
            </a:pPr>
            <a:r>
              <a:rPr lang="en-US" dirty="0"/>
              <a:t>https://tone-analyzer-demo.ng.bluemix.net/</a:t>
            </a:r>
          </a:p>
        </p:txBody>
      </p:sp>
    </p:spTree>
    <p:extLst>
      <p:ext uri="{BB962C8B-B14F-4D97-AF65-F5344CB8AC3E}">
        <p14:creationId xmlns:p14="http://schemas.microsoft.com/office/powerpoint/2010/main" val="397194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6B74-B7E3-4881-964B-921B5A550F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7F7800-78D3-4B21-AA11-6C3F9D1ADC1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CB1CACF-DF57-4DC9-BC1A-8559F1AE8821}"/>
              </a:ext>
            </a:extLst>
          </p:cNvPr>
          <p:cNvPicPr>
            <a:picLocks noChangeAspect="1"/>
          </p:cNvPicPr>
          <p:nvPr/>
        </p:nvPicPr>
        <p:blipFill>
          <a:blip r:embed="rId2"/>
          <a:stretch>
            <a:fillRect/>
          </a:stretch>
        </p:blipFill>
        <p:spPr>
          <a:xfrm>
            <a:off x="299703" y="52832"/>
            <a:ext cx="8356934" cy="6170168"/>
          </a:xfrm>
          <a:prstGeom prst="rect">
            <a:avLst/>
          </a:prstGeom>
        </p:spPr>
      </p:pic>
    </p:spTree>
    <p:extLst>
      <p:ext uri="{BB962C8B-B14F-4D97-AF65-F5344CB8AC3E}">
        <p14:creationId xmlns:p14="http://schemas.microsoft.com/office/powerpoint/2010/main" val="3907102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r>
              <a:rPr lang="en-US" dirty="0"/>
              <a:t>The Invention And History Of Google | Silicon Valley: The Untold Story</a:t>
            </a:r>
          </a:p>
          <a:p>
            <a:r>
              <a:rPr lang="en-US" dirty="0"/>
              <a:t>https://www.youtube.com/watch?v=85Nyi4Xb9PY</a:t>
            </a:r>
            <a:br>
              <a:rPr lang="en-US" dirty="0"/>
            </a:br>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2228380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uses this algorithm,</a:t>
            </a:r>
          </a:p>
        </p:txBody>
      </p:sp>
      <p:pic>
        <p:nvPicPr>
          <p:cNvPr id="5" name="Content Placeholder 4"/>
          <p:cNvPicPr>
            <a:picLocks noGrp="1" noChangeAspect="1"/>
          </p:cNvPicPr>
          <p:nvPr>
            <p:ph idx="1"/>
          </p:nvPr>
        </p:nvPicPr>
        <p:blipFill>
          <a:blip r:embed="rId2"/>
          <a:stretch>
            <a:fillRect/>
          </a:stretch>
        </p:blipFill>
        <p:spPr>
          <a:xfrm>
            <a:off x="1268413" y="1959769"/>
            <a:ext cx="6667500" cy="4000500"/>
          </a:xfrm>
          <a:prstGeom prst="rect">
            <a:avLst/>
          </a:prstGeom>
        </p:spPr>
      </p:pic>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118874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Keyword</a:t>
            </a:r>
          </a:p>
        </p:txBody>
      </p:sp>
      <p:sp>
        <p:nvSpPr>
          <p:cNvPr id="3" name="Content Placeholder 2"/>
          <p:cNvSpPr>
            <a:spLocks noGrp="1"/>
          </p:cNvSpPr>
          <p:nvPr>
            <p:ph idx="1"/>
          </p:nvPr>
        </p:nvSpPr>
        <p:spPr/>
        <p:txBody>
          <a:bodyPr/>
          <a:lstStyle/>
          <a:p>
            <a:r>
              <a:rPr lang="en-US" sz="2400" dirty="0"/>
              <a:t>Your SEO keywords are the keywords and phrases in your web content that make it possible for people to find your site via search engine</a:t>
            </a:r>
          </a:p>
          <a:p>
            <a:endParaRPr lang="en-US" sz="2400" dirty="0"/>
          </a:p>
          <a:p>
            <a:r>
              <a:rPr lang="en-US" sz="2400" dirty="0"/>
              <a:t>Ex : Buy Laptop in Kuala Lumpur</a:t>
            </a:r>
          </a:p>
          <a:p>
            <a:r>
              <a:rPr lang="en-US" sz="2400" dirty="0"/>
              <a:t>Woman education in Malaysia</a:t>
            </a:r>
          </a:p>
          <a:p>
            <a:endParaRPr lang="en-US" sz="2400" dirty="0"/>
          </a:p>
          <a:p>
            <a:r>
              <a:rPr lang="en-US" sz="2400" dirty="0"/>
              <a:t>Developing a list of keywords in one of the first and most important steps in any</a:t>
            </a:r>
            <a:endParaRPr lang="en-US" sz="2400" b="1"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734650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a:t>
            </a:r>
            <a:r>
              <a:rPr lang="en-US" dirty="0" err="1"/>
              <a:t>cont</a:t>
            </a:r>
            <a:r>
              <a:rPr lang="en-US" dirty="0"/>
              <a:t>)</a:t>
            </a:r>
          </a:p>
        </p:txBody>
      </p:sp>
      <p:sp>
        <p:nvSpPr>
          <p:cNvPr id="3" name="Content Placeholder 2"/>
          <p:cNvSpPr>
            <a:spLocks noGrp="1"/>
          </p:cNvSpPr>
          <p:nvPr>
            <p:ph idx="1"/>
          </p:nvPr>
        </p:nvSpPr>
        <p:spPr/>
        <p:txBody>
          <a:bodyPr/>
          <a:lstStyle/>
          <a:p>
            <a:r>
              <a:rPr lang="en-US" sz="2400" dirty="0"/>
              <a:t>You need to know how people are looking for the product, services, information – that you offer in order to make it easy fro them to find you. </a:t>
            </a:r>
          </a:p>
          <a:p>
            <a:endParaRPr lang="en-US" sz="2400" dirty="0"/>
          </a:p>
          <a:p>
            <a:r>
              <a:rPr lang="en-US" sz="2400" dirty="0"/>
              <a:t>Otherwise , they’ll land on one of the many other pages in the google results. Implement keyword SEO will help your site rank above your competitor</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3418710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Keywords</a:t>
            </a:r>
          </a:p>
        </p:txBody>
      </p:sp>
      <p:sp>
        <p:nvSpPr>
          <p:cNvPr id="3" name="Content Placeholder 2"/>
          <p:cNvSpPr>
            <a:spLocks noGrp="1"/>
          </p:cNvSpPr>
          <p:nvPr>
            <p:ph idx="1"/>
          </p:nvPr>
        </p:nvSpPr>
        <p:spPr/>
        <p:txBody>
          <a:bodyPr/>
          <a:lstStyle/>
          <a:p>
            <a:r>
              <a:rPr lang="en-US" dirty="0"/>
              <a:t>APU is number 1 IT university in Malaysia. They have been opened from the year 1993 . APU started off as APIIT name and now they are a university status. From the humble beginning they were just a college in </a:t>
            </a:r>
            <a:r>
              <a:rPr lang="en-US" dirty="0" err="1"/>
              <a:t>damansara</a:t>
            </a:r>
            <a:r>
              <a:rPr lang="en-US" dirty="0"/>
              <a:t> office building. Then they move to become University college status – calling themselves – UCTI and now as a university APU</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492508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uses semantic network</a:t>
            </a:r>
          </a:p>
        </p:txBody>
      </p:sp>
      <p:sp>
        <p:nvSpPr>
          <p:cNvPr id="3" name="Content Placeholder 2"/>
          <p:cNvSpPr>
            <a:spLocks noGrp="1"/>
          </p:cNvSpPr>
          <p:nvPr>
            <p:ph idx="1"/>
          </p:nvPr>
        </p:nvSpPr>
        <p:spPr/>
        <p:txBody>
          <a:bodyPr/>
          <a:lstStyle/>
          <a:p>
            <a:r>
              <a:rPr lang="en-US" sz="2400" dirty="0"/>
              <a:t>Google uses the term knowledge graph</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pic>
        <p:nvPicPr>
          <p:cNvPr id="6" name="Picture 5"/>
          <p:cNvPicPr>
            <a:picLocks noChangeAspect="1"/>
          </p:cNvPicPr>
          <p:nvPr/>
        </p:nvPicPr>
        <p:blipFill>
          <a:blip r:embed="rId2"/>
          <a:stretch>
            <a:fillRect/>
          </a:stretch>
        </p:blipFill>
        <p:spPr>
          <a:xfrm>
            <a:off x="111607" y="2207419"/>
            <a:ext cx="3999415" cy="3505200"/>
          </a:xfrm>
          <a:prstGeom prst="rect">
            <a:avLst/>
          </a:prstGeom>
        </p:spPr>
      </p:pic>
      <p:pic>
        <p:nvPicPr>
          <p:cNvPr id="7" name="Picture 6"/>
          <p:cNvPicPr>
            <a:picLocks noChangeAspect="1"/>
          </p:cNvPicPr>
          <p:nvPr/>
        </p:nvPicPr>
        <p:blipFill>
          <a:blip r:embed="rId3"/>
          <a:stretch>
            <a:fillRect/>
          </a:stretch>
        </p:blipFill>
        <p:spPr>
          <a:xfrm>
            <a:off x="4715789" y="2207419"/>
            <a:ext cx="4001174" cy="3505200"/>
          </a:xfrm>
          <a:prstGeom prst="rect">
            <a:avLst/>
          </a:prstGeom>
        </p:spPr>
      </p:pic>
    </p:spTree>
    <p:extLst>
      <p:ext uri="{BB962C8B-B14F-4D97-AF65-F5344CB8AC3E}">
        <p14:creationId xmlns:p14="http://schemas.microsoft.com/office/powerpoint/2010/main" val="802083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 (continues)</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pic>
        <p:nvPicPr>
          <p:cNvPr id="5" name="Picture 4"/>
          <p:cNvPicPr>
            <a:picLocks noChangeAspect="1"/>
          </p:cNvPicPr>
          <p:nvPr/>
        </p:nvPicPr>
        <p:blipFill>
          <a:blip r:embed="rId2"/>
          <a:stretch>
            <a:fillRect/>
          </a:stretch>
        </p:blipFill>
        <p:spPr>
          <a:xfrm>
            <a:off x="264201" y="1542240"/>
            <a:ext cx="4755226" cy="3813445"/>
          </a:xfrm>
          <a:prstGeom prst="rect">
            <a:avLst/>
          </a:prstGeom>
        </p:spPr>
      </p:pic>
      <p:sp>
        <p:nvSpPr>
          <p:cNvPr id="7" name="TextBox 6"/>
          <p:cNvSpPr txBox="1"/>
          <p:nvPr/>
        </p:nvSpPr>
        <p:spPr>
          <a:xfrm>
            <a:off x="5087218" y="1417638"/>
            <a:ext cx="3426106" cy="2031325"/>
          </a:xfrm>
          <a:prstGeom prst="rect">
            <a:avLst/>
          </a:prstGeom>
          <a:noFill/>
        </p:spPr>
        <p:txBody>
          <a:bodyPr wrap="square" rtlCol="0">
            <a:spAutoFit/>
          </a:bodyPr>
          <a:lstStyle/>
          <a:p>
            <a:pPr algn="just"/>
            <a:r>
              <a:rPr lang="en-US" dirty="0"/>
              <a:t>At the end of 2016 , google knowledge graph contained roughly </a:t>
            </a:r>
            <a:r>
              <a:rPr lang="en-US" dirty="0" err="1"/>
              <a:t>seventhy</a:t>
            </a:r>
            <a:r>
              <a:rPr lang="en-US" dirty="0"/>
              <a:t> billion facts about and relationships between different entities</a:t>
            </a:r>
          </a:p>
          <a:p>
            <a:pPr algn="just"/>
            <a:endParaRPr lang="en-US" dirty="0"/>
          </a:p>
          <a:p>
            <a:pPr algn="just"/>
            <a:endParaRPr lang="en-US" dirty="0"/>
          </a:p>
        </p:txBody>
      </p:sp>
      <p:pic>
        <p:nvPicPr>
          <p:cNvPr id="8" name="Picture 7"/>
          <p:cNvPicPr>
            <a:picLocks noChangeAspect="1"/>
          </p:cNvPicPr>
          <p:nvPr/>
        </p:nvPicPr>
        <p:blipFill>
          <a:blip r:embed="rId3"/>
          <a:stretch>
            <a:fillRect/>
          </a:stretch>
        </p:blipFill>
        <p:spPr>
          <a:xfrm>
            <a:off x="5053323" y="3105835"/>
            <a:ext cx="3493897" cy="2187924"/>
          </a:xfrm>
          <a:prstGeom prst="rect">
            <a:avLst/>
          </a:prstGeom>
        </p:spPr>
      </p:pic>
      <p:sp>
        <p:nvSpPr>
          <p:cNvPr id="9" name="Rectangle 8"/>
          <p:cNvSpPr/>
          <p:nvPr/>
        </p:nvSpPr>
        <p:spPr>
          <a:xfrm>
            <a:off x="2320346" y="5603788"/>
            <a:ext cx="4572000" cy="646331"/>
          </a:xfrm>
          <a:prstGeom prst="rect">
            <a:avLst/>
          </a:prstGeom>
        </p:spPr>
        <p:txBody>
          <a:bodyPr>
            <a:spAutoFit/>
          </a:bodyPr>
          <a:lstStyle/>
          <a:p>
            <a:r>
              <a:rPr lang="en-US" dirty="0"/>
              <a:t>https://www.youtube.com/watch?v=RYc9qbY8aWs</a:t>
            </a:r>
          </a:p>
        </p:txBody>
      </p:sp>
    </p:spTree>
    <p:extLst>
      <p:ext uri="{BB962C8B-B14F-4D97-AF65-F5344CB8AC3E}">
        <p14:creationId xmlns:p14="http://schemas.microsoft.com/office/powerpoint/2010/main" val="296180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Processing</a:t>
            </a:r>
          </a:p>
        </p:txBody>
      </p:sp>
      <p:sp>
        <p:nvSpPr>
          <p:cNvPr id="3" name="Content Placeholder 2"/>
          <p:cNvSpPr>
            <a:spLocks noGrp="1"/>
          </p:cNvSpPr>
          <p:nvPr>
            <p:ph idx="1"/>
          </p:nvPr>
        </p:nvSpPr>
        <p:spPr/>
        <p:txBody>
          <a:bodyPr/>
          <a:lstStyle/>
          <a:p>
            <a:r>
              <a:rPr lang="en-US" dirty="0"/>
              <a:t>Voice / Speech Recognition</a:t>
            </a:r>
          </a:p>
          <a:p>
            <a:r>
              <a:rPr lang="en-US" dirty="0"/>
              <a:t>Text recognition </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2372877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understand with this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pic>
        <p:nvPicPr>
          <p:cNvPr id="5" name="Picture 4"/>
          <p:cNvPicPr>
            <a:picLocks noChangeAspect="1"/>
          </p:cNvPicPr>
          <p:nvPr/>
        </p:nvPicPr>
        <p:blipFill>
          <a:blip r:embed="rId2"/>
          <a:stretch>
            <a:fillRect/>
          </a:stretch>
        </p:blipFill>
        <p:spPr>
          <a:xfrm>
            <a:off x="485775" y="2239027"/>
            <a:ext cx="7315200" cy="3657600"/>
          </a:xfrm>
          <a:prstGeom prst="rect">
            <a:avLst/>
          </a:prstGeom>
        </p:spPr>
      </p:pic>
    </p:spTree>
    <p:extLst>
      <p:ext uri="{BB962C8B-B14F-4D97-AF65-F5344CB8AC3E}">
        <p14:creationId xmlns:p14="http://schemas.microsoft.com/office/powerpoint/2010/main" val="3261683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make in bigger? </a:t>
            </a:r>
          </a:p>
        </p:txBody>
      </p:sp>
      <p:sp>
        <p:nvSpPr>
          <p:cNvPr id="3" name="Content Placeholder 2"/>
          <p:cNvSpPr>
            <a:spLocks noGrp="1"/>
          </p:cNvSpPr>
          <p:nvPr>
            <p:ph idx="1"/>
          </p:nvPr>
        </p:nvSpPr>
        <p:spPr/>
        <p:txBody>
          <a:bodyPr/>
          <a:lstStyle/>
          <a:p>
            <a:pPr algn="just"/>
            <a:r>
              <a:rPr lang="en-US" sz="2400" dirty="0"/>
              <a:t>Google Knowledge Graph. Google made this term popular with the announcement of its knowledge graph in 2012. However, there are very few technical details about its organization, coverage and size. There are also very limited means for using this knowledge graph outside Google’s own projects.</a:t>
            </a:r>
          </a:p>
          <a:p>
            <a:endParaRPr lang="en-US" dirty="0"/>
          </a:p>
          <a:p>
            <a:r>
              <a:rPr lang="en-US" dirty="0"/>
              <a:t>What do you think google did?</a:t>
            </a:r>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3787461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4B951-C490-4EDF-8CA2-07A097710F99}"/>
              </a:ext>
            </a:extLst>
          </p:cNvPr>
          <p:cNvSpPr>
            <a:spLocks noGrp="1"/>
          </p:cNvSpPr>
          <p:nvPr>
            <p:ph type="title"/>
          </p:nvPr>
        </p:nvSpPr>
        <p:spPr/>
        <p:txBody>
          <a:bodyPr/>
          <a:lstStyle/>
          <a:p>
            <a:r>
              <a:rPr lang="en-US" sz="2800" dirty="0"/>
              <a:t>How voice recognition system helping disability</a:t>
            </a:r>
          </a:p>
        </p:txBody>
      </p:sp>
      <p:sp>
        <p:nvSpPr>
          <p:cNvPr id="3" name="Content Placeholder 2">
            <a:extLst>
              <a:ext uri="{FF2B5EF4-FFF2-40B4-BE49-F238E27FC236}">
                <a16:creationId xmlns:a16="http://schemas.microsoft.com/office/drawing/2014/main" id="{80EB5852-525D-4FC4-B462-109ECD450F84}"/>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https://www.youtube.com/watch?v=apEz73_H2fU&amp;t=1s</a:t>
            </a:r>
          </a:p>
        </p:txBody>
      </p:sp>
      <p:pic>
        <p:nvPicPr>
          <p:cNvPr id="4" name="Picture 3">
            <a:extLst>
              <a:ext uri="{FF2B5EF4-FFF2-40B4-BE49-F238E27FC236}">
                <a16:creationId xmlns:a16="http://schemas.microsoft.com/office/drawing/2014/main" id="{A8B2115A-C642-476C-A0B5-502F06FE38AB}"/>
              </a:ext>
            </a:extLst>
          </p:cNvPr>
          <p:cNvPicPr>
            <a:picLocks noChangeAspect="1"/>
          </p:cNvPicPr>
          <p:nvPr/>
        </p:nvPicPr>
        <p:blipFill>
          <a:blip r:embed="rId2"/>
          <a:stretch>
            <a:fillRect/>
          </a:stretch>
        </p:blipFill>
        <p:spPr>
          <a:xfrm>
            <a:off x="3194538" y="1572028"/>
            <a:ext cx="2754923" cy="2975317"/>
          </a:xfrm>
          <a:prstGeom prst="rect">
            <a:avLst/>
          </a:prstGeom>
        </p:spPr>
      </p:pic>
    </p:spTree>
    <p:extLst>
      <p:ext uri="{BB962C8B-B14F-4D97-AF65-F5344CB8AC3E}">
        <p14:creationId xmlns:p14="http://schemas.microsoft.com/office/powerpoint/2010/main" val="1792480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DBPedia</a:t>
            </a:r>
            <a:endParaRPr lang="en-US" dirty="0"/>
          </a:p>
        </p:txBody>
      </p:sp>
      <p:sp>
        <p:nvSpPr>
          <p:cNvPr id="3" name="Content Placeholder 2"/>
          <p:cNvSpPr>
            <a:spLocks noGrp="1"/>
          </p:cNvSpPr>
          <p:nvPr>
            <p:ph idx="1"/>
          </p:nvPr>
        </p:nvSpPr>
        <p:spPr/>
        <p:txBody>
          <a:bodyPr/>
          <a:lstStyle/>
          <a:p>
            <a:pPr algn="just"/>
            <a:r>
              <a:rPr lang="en-US" sz="2400" dirty="0" err="1"/>
              <a:t>DBPedia</a:t>
            </a:r>
            <a:r>
              <a:rPr lang="en-US" sz="2400" dirty="0"/>
              <a:t>. This project leverages the structure inherent in the </a:t>
            </a:r>
            <a:r>
              <a:rPr lang="en-US" sz="2400" dirty="0" err="1"/>
              <a:t>infoboxes</a:t>
            </a:r>
            <a:r>
              <a:rPr lang="en-US" sz="2400" dirty="0"/>
              <a:t> of Wikipedia to create an enormous dataset of 4.58 things (link https://wiki.dbpedia.org/about ) and an ontology that has encyclopedic coverage of entities such as people, places, films, books, organizations, species, diseases, etc. This dataset is at the heart of the Open Linked Data movement. It has been invaluable for organizations to bootstrap their internal knowledge graphs with millions of </a:t>
            </a:r>
            <a:r>
              <a:rPr lang="en-US" sz="2400" dirty="0" err="1"/>
              <a:t>crowdsourced</a:t>
            </a:r>
            <a:r>
              <a:rPr lang="en-US" sz="2400" dirty="0"/>
              <a:t> entities.</a:t>
            </a:r>
          </a:p>
          <a:p>
            <a:endParaRPr lang="en-US" dirty="0"/>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108311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Goenames</a:t>
            </a:r>
            <a:endParaRPr lang="en-US" dirty="0"/>
          </a:p>
        </p:txBody>
      </p:sp>
      <p:sp>
        <p:nvSpPr>
          <p:cNvPr id="3" name="Content Placeholder 2"/>
          <p:cNvSpPr>
            <a:spLocks noGrp="1"/>
          </p:cNvSpPr>
          <p:nvPr>
            <p:ph idx="1"/>
          </p:nvPr>
        </p:nvSpPr>
        <p:spPr/>
        <p:txBody>
          <a:bodyPr/>
          <a:lstStyle/>
          <a:p>
            <a:r>
              <a:rPr lang="en-US" dirty="0" err="1"/>
              <a:t>Geonames</a:t>
            </a:r>
            <a:r>
              <a:rPr lang="en-US" dirty="0"/>
              <a:t>. Under a creative commons, users of </a:t>
            </a:r>
            <a:r>
              <a:rPr lang="en-US" dirty="0" err="1"/>
              <a:t>Geonames</a:t>
            </a:r>
            <a:r>
              <a:rPr lang="en-US" dirty="0"/>
              <a:t> dataset have access to 25 million geographical entities and features.</a:t>
            </a:r>
          </a:p>
          <a:p>
            <a:endParaRPr lang="en-US" dirty="0"/>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1977352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endParaRPr lang="en-US" dirty="0"/>
          </a:p>
        </p:txBody>
      </p:sp>
      <p:sp>
        <p:nvSpPr>
          <p:cNvPr id="3" name="Content Placeholder 2"/>
          <p:cNvSpPr>
            <a:spLocks noGrp="1"/>
          </p:cNvSpPr>
          <p:nvPr>
            <p:ph idx="1"/>
          </p:nvPr>
        </p:nvSpPr>
        <p:spPr/>
        <p:txBody>
          <a:bodyPr/>
          <a:lstStyle/>
          <a:p>
            <a:pPr algn="just"/>
            <a:r>
              <a:rPr lang="en-US" dirty="0" err="1"/>
              <a:t>Wordnet</a:t>
            </a:r>
            <a:r>
              <a:rPr lang="en-US" dirty="0"/>
              <a:t>. One of the most well-known lexical databases for the English language, providing definitions and synonyms. Often used to enhance the performance of NLP and search applications.</a:t>
            </a:r>
          </a:p>
          <a:p>
            <a:endParaRPr lang="en-US" dirty="0"/>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133574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 Forge</a:t>
            </a:r>
          </a:p>
        </p:txBody>
      </p:sp>
      <p:sp>
        <p:nvSpPr>
          <p:cNvPr id="3" name="Content Placeholder 2"/>
          <p:cNvSpPr>
            <a:spLocks noGrp="1"/>
          </p:cNvSpPr>
          <p:nvPr>
            <p:ph idx="1"/>
          </p:nvPr>
        </p:nvSpPr>
        <p:spPr/>
        <p:txBody>
          <a:bodyPr/>
          <a:lstStyle/>
          <a:p>
            <a:pPr algn="just"/>
            <a:r>
              <a:rPr lang="en-US" dirty="0" err="1"/>
              <a:t>FactForge</a:t>
            </a:r>
            <a:r>
              <a:rPr lang="en-US" dirty="0"/>
              <a:t>. After years of developing expertise in the news publishing industry, </a:t>
            </a:r>
            <a:r>
              <a:rPr lang="en-US" dirty="0" err="1"/>
              <a:t>Ontotext</a:t>
            </a:r>
            <a:r>
              <a:rPr lang="en-US" dirty="0"/>
              <a:t> produced their knowledge graph of Linked Open Data and news articles about people, organizations and locations. It incorporates the data from the KGs described above as well as specialized ontologies such as the Financial Industry Business Ontology.</a:t>
            </a:r>
          </a:p>
          <a:p>
            <a:endParaRPr lang="en-US" dirty="0"/>
          </a:p>
          <a:p>
            <a:pPr marL="0" indent="0">
              <a:buNone/>
            </a:pPr>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428424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they doing more?</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pic>
        <p:nvPicPr>
          <p:cNvPr id="5" name="Picture 4"/>
          <p:cNvPicPr>
            <a:picLocks noChangeAspect="1"/>
          </p:cNvPicPr>
          <p:nvPr/>
        </p:nvPicPr>
        <p:blipFill>
          <a:blip r:embed="rId2"/>
          <a:stretch>
            <a:fillRect/>
          </a:stretch>
        </p:blipFill>
        <p:spPr>
          <a:xfrm>
            <a:off x="485775" y="1697038"/>
            <a:ext cx="3895725" cy="1171575"/>
          </a:xfrm>
          <a:prstGeom prst="rect">
            <a:avLst/>
          </a:prstGeom>
        </p:spPr>
      </p:pic>
      <p:sp>
        <p:nvSpPr>
          <p:cNvPr id="6" name="Rectangle 5"/>
          <p:cNvSpPr/>
          <p:nvPr/>
        </p:nvSpPr>
        <p:spPr>
          <a:xfrm>
            <a:off x="4671056" y="1697038"/>
            <a:ext cx="4572000" cy="1477328"/>
          </a:xfrm>
          <a:prstGeom prst="rect">
            <a:avLst/>
          </a:prstGeom>
        </p:spPr>
        <p:txBody>
          <a:bodyPr>
            <a:spAutoFit/>
          </a:bodyPr>
          <a:lstStyle/>
          <a:p>
            <a:r>
              <a:rPr lang="en-US" dirty="0" err="1"/>
              <a:t>DevFests</a:t>
            </a:r>
            <a:r>
              <a:rPr lang="en-US" dirty="0"/>
              <a:t> are community-led developer events hosted by Google Developer Groups around the globe. GDGs are focused on community building and learning ...</a:t>
            </a:r>
          </a:p>
        </p:txBody>
      </p:sp>
      <p:pic>
        <p:nvPicPr>
          <p:cNvPr id="7" name="Picture 6"/>
          <p:cNvPicPr>
            <a:picLocks noChangeAspect="1"/>
          </p:cNvPicPr>
          <p:nvPr/>
        </p:nvPicPr>
        <p:blipFill>
          <a:blip r:embed="rId3"/>
          <a:stretch>
            <a:fillRect/>
          </a:stretch>
        </p:blipFill>
        <p:spPr>
          <a:xfrm>
            <a:off x="4671056" y="3582444"/>
            <a:ext cx="4048410" cy="2530257"/>
          </a:xfrm>
          <a:prstGeom prst="rect">
            <a:avLst/>
          </a:prstGeom>
        </p:spPr>
      </p:pic>
      <p:pic>
        <p:nvPicPr>
          <p:cNvPr id="8" name="Picture 7"/>
          <p:cNvPicPr>
            <a:picLocks noChangeAspect="1"/>
          </p:cNvPicPr>
          <p:nvPr/>
        </p:nvPicPr>
        <p:blipFill>
          <a:blip r:embed="rId4"/>
          <a:stretch>
            <a:fillRect/>
          </a:stretch>
        </p:blipFill>
        <p:spPr>
          <a:xfrm>
            <a:off x="485775" y="3294215"/>
            <a:ext cx="3762824" cy="2818486"/>
          </a:xfrm>
          <a:prstGeom prst="rect">
            <a:avLst/>
          </a:prstGeom>
        </p:spPr>
      </p:pic>
    </p:spTree>
    <p:extLst>
      <p:ext uri="{BB962C8B-B14F-4D97-AF65-F5344CB8AC3E}">
        <p14:creationId xmlns:p14="http://schemas.microsoft.com/office/powerpoint/2010/main" val="4086216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pic>
        <p:nvPicPr>
          <p:cNvPr id="5" name="Picture 4"/>
          <p:cNvPicPr>
            <a:picLocks noChangeAspect="1"/>
          </p:cNvPicPr>
          <p:nvPr/>
        </p:nvPicPr>
        <p:blipFill>
          <a:blip r:embed="rId2"/>
          <a:stretch>
            <a:fillRect/>
          </a:stretch>
        </p:blipFill>
        <p:spPr>
          <a:xfrm>
            <a:off x="373040" y="709925"/>
            <a:ext cx="6096449" cy="2311291"/>
          </a:xfrm>
          <a:prstGeom prst="rect">
            <a:avLst/>
          </a:prstGeom>
        </p:spPr>
      </p:pic>
      <p:pic>
        <p:nvPicPr>
          <p:cNvPr id="6" name="Picture 5"/>
          <p:cNvPicPr>
            <a:picLocks noChangeAspect="1"/>
          </p:cNvPicPr>
          <p:nvPr/>
        </p:nvPicPr>
        <p:blipFill>
          <a:blip r:embed="rId3"/>
          <a:stretch>
            <a:fillRect/>
          </a:stretch>
        </p:blipFill>
        <p:spPr>
          <a:xfrm>
            <a:off x="2718148" y="3456503"/>
            <a:ext cx="5821732" cy="2215098"/>
          </a:xfrm>
          <a:prstGeom prst="rect">
            <a:avLst/>
          </a:prstGeom>
        </p:spPr>
      </p:pic>
    </p:spTree>
    <p:extLst>
      <p:ext uri="{BB962C8B-B14F-4D97-AF65-F5344CB8AC3E}">
        <p14:creationId xmlns:p14="http://schemas.microsoft.com/office/powerpoint/2010/main" val="3097492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a:t>
            </a:r>
            <a:r>
              <a:rPr lang="en-US" dirty="0" err="1"/>
              <a:t>chatbot</a:t>
            </a:r>
            <a:r>
              <a:rPr lang="en-US" dirty="0"/>
              <a:t> </a:t>
            </a:r>
          </a:p>
        </p:txBody>
      </p:sp>
      <p:sp>
        <p:nvSpPr>
          <p:cNvPr id="3" name="Content Placeholder 2"/>
          <p:cNvSpPr>
            <a:spLocks noGrp="1"/>
          </p:cNvSpPr>
          <p:nvPr>
            <p:ph idx="1"/>
          </p:nvPr>
        </p:nvSpPr>
        <p:spPr/>
        <p:txBody>
          <a:bodyPr/>
          <a:lstStyle/>
          <a:p>
            <a:r>
              <a:rPr lang="en-US" sz="2400" dirty="0"/>
              <a:t>Early </a:t>
            </a:r>
            <a:r>
              <a:rPr lang="en-US" sz="2400" dirty="0" err="1"/>
              <a:t>chatbots</a:t>
            </a:r>
            <a:r>
              <a:rPr lang="en-US" sz="2400" dirty="0"/>
              <a:t> were primary rule-based, where experts would encode hundreds of rules mapping what a user might say, to how a program should reply</a:t>
            </a:r>
          </a:p>
          <a:p>
            <a:endParaRPr lang="en-US" sz="2400" dirty="0"/>
          </a:p>
          <a:p>
            <a:r>
              <a:rPr lang="en-US" sz="2400" dirty="0"/>
              <a:t>Recap – which </a:t>
            </a:r>
            <a:r>
              <a:rPr lang="en-US" sz="2400" dirty="0" err="1"/>
              <a:t>chatbot</a:t>
            </a:r>
            <a:r>
              <a:rPr lang="en-US" sz="2400" dirty="0"/>
              <a:t>?</a:t>
            </a:r>
          </a:p>
          <a:p>
            <a:endParaRPr lang="en-US" sz="2400" dirty="0"/>
          </a:p>
          <a:p>
            <a:r>
              <a:rPr lang="en-US" sz="2400" dirty="0"/>
              <a:t>Today – because of memory – train huge number of sentences with machine learning and make </a:t>
            </a:r>
            <a:r>
              <a:rPr lang="en-US" sz="2400" dirty="0" err="1"/>
              <a:t>chatbots</a:t>
            </a:r>
            <a:r>
              <a:rPr lang="en-US" sz="2400" dirty="0"/>
              <a:t> better which is customer relationship bot – lot and lots of recorded samples</a:t>
            </a:r>
          </a:p>
          <a:p>
            <a:endParaRPr lang="en-US" sz="2400" dirty="0"/>
          </a:p>
          <a:p>
            <a:endParaRPr lang="en-US" sz="2400"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2838069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NLP? </a:t>
            </a:r>
          </a:p>
        </p:txBody>
      </p:sp>
      <p:sp>
        <p:nvSpPr>
          <p:cNvPr id="3" name="Content Placeholder 2"/>
          <p:cNvSpPr>
            <a:spLocks noGrp="1"/>
          </p:cNvSpPr>
          <p:nvPr>
            <p:ph idx="1"/>
          </p:nvPr>
        </p:nvSpPr>
        <p:spPr/>
        <p:txBody>
          <a:bodyPr/>
          <a:lstStyle/>
          <a:p>
            <a:r>
              <a:rPr lang="en-US" dirty="0"/>
              <a:t>The Basics of Natural Language Processing</a:t>
            </a:r>
          </a:p>
          <a:p>
            <a:pPr marL="0" indent="0">
              <a:buNone/>
            </a:pPr>
            <a:r>
              <a:rPr lang="en-US" dirty="0"/>
              <a:t>https://www.youtube.com/watch?v=d4gGtcobq8M</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pic>
        <p:nvPicPr>
          <p:cNvPr id="5" name="Picture 4"/>
          <p:cNvPicPr>
            <a:picLocks noChangeAspect="1"/>
          </p:cNvPicPr>
          <p:nvPr/>
        </p:nvPicPr>
        <p:blipFill>
          <a:blip r:embed="rId2"/>
          <a:stretch>
            <a:fillRect/>
          </a:stretch>
        </p:blipFill>
        <p:spPr>
          <a:xfrm>
            <a:off x="4885744" y="3668854"/>
            <a:ext cx="3831219" cy="2554146"/>
          </a:xfrm>
          <a:prstGeom prst="rect">
            <a:avLst/>
          </a:prstGeom>
        </p:spPr>
      </p:pic>
    </p:spTree>
    <p:extLst>
      <p:ext uri="{BB962C8B-B14F-4D97-AF65-F5344CB8AC3E}">
        <p14:creationId xmlns:p14="http://schemas.microsoft.com/office/powerpoint/2010/main" val="2937824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of google</a:t>
            </a:r>
          </a:p>
        </p:txBody>
      </p:sp>
      <p:sp>
        <p:nvSpPr>
          <p:cNvPr id="3" name="Content Placeholder 2"/>
          <p:cNvSpPr>
            <a:spLocks noGrp="1"/>
          </p:cNvSpPr>
          <p:nvPr>
            <p:ph idx="1"/>
          </p:nvPr>
        </p:nvSpPr>
        <p:spPr/>
        <p:txBody>
          <a:bodyPr/>
          <a:lstStyle/>
          <a:p>
            <a:pPr marL="0" indent="0">
              <a:buNone/>
            </a:pPr>
            <a:r>
              <a:rPr lang="en-US" dirty="0"/>
              <a:t>What are the areas of new research</a:t>
            </a:r>
          </a:p>
          <a:p>
            <a:endParaRPr lang="en-US" dirty="0"/>
          </a:p>
          <a:p>
            <a:r>
              <a:rPr lang="en-US" dirty="0">
                <a:hlinkClick r:id="rId2"/>
              </a:rPr>
              <a:t>https://www.youtube.com/watch?v=LsduLIKQRPo</a:t>
            </a:r>
            <a:endParaRPr lang="en-US" dirty="0"/>
          </a:p>
          <a:p>
            <a:pPr marL="0" indent="0">
              <a:buNone/>
            </a:pPr>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2625620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2 : Facebook</a:t>
            </a:r>
          </a:p>
        </p:txBody>
      </p:sp>
      <p:sp>
        <p:nvSpPr>
          <p:cNvPr id="3" name="Content Placeholder 2"/>
          <p:cNvSpPr>
            <a:spLocks noGrp="1"/>
          </p:cNvSpPr>
          <p:nvPr>
            <p:ph idx="1"/>
          </p:nvPr>
        </p:nvSpPr>
        <p:spPr/>
        <p:txBody>
          <a:bodyPr/>
          <a:lstStyle/>
          <a:p>
            <a:r>
              <a:rPr lang="en-US" dirty="0"/>
              <a:t>What is </a:t>
            </a:r>
            <a:r>
              <a:rPr lang="en-US" dirty="0" err="1"/>
              <a:t>facebook</a:t>
            </a:r>
            <a:r>
              <a:rPr lang="en-US" dirty="0"/>
              <a:t> - </a:t>
            </a:r>
            <a:r>
              <a:rPr lang="en-US" dirty="0">
                <a:hlinkClick r:id="rId2"/>
              </a:rPr>
              <a:t>https://www.youtube.com/watch?v=StPGR1URK5A</a:t>
            </a:r>
            <a:endParaRPr lang="en-US" dirty="0"/>
          </a:p>
          <a:p>
            <a:endParaRPr lang="en-US" dirty="0"/>
          </a:p>
          <a:p>
            <a:r>
              <a:rPr lang="en-US" dirty="0"/>
              <a:t>Facebook </a:t>
            </a:r>
            <a:r>
              <a:rPr lang="en-US" dirty="0" err="1"/>
              <a:t>chatbot</a:t>
            </a:r>
            <a:r>
              <a:rPr lang="en-US" dirty="0"/>
              <a:t> started making its own language. </a:t>
            </a:r>
          </a:p>
          <a:p>
            <a:r>
              <a:rPr lang="en-US" dirty="0"/>
              <a:t>People got scared </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
        <p:nvSpPr>
          <p:cNvPr id="5" name="Rectangle 4"/>
          <p:cNvSpPr/>
          <p:nvPr/>
        </p:nvSpPr>
        <p:spPr>
          <a:xfrm>
            <a:off x="3671887" y="5576669"/>
            <a:ext cx="4572000" cy="646331"/>
          </a:xfrm>
          <a:prstGeom prst="rect">
            <a:avLst/>
          </a:prstGeom>
        </p:spPr>
        <p:txBody>
          <a:bodyPr>
            <a:spAutoFit/>
          </a:bodyPr>
          <a:lstStyle/>
          <a:p>
            <a:r>
              <a:rPr lang="en-US" dirty="0"/>
              <a:t>https://www.youtube.com/watch?v=ONPqeHJShdQ</a:t>
            </a:r>
          </a:p>
        </p:txBody>
      </p:sp>
    </p:spTree>
    <p:extLst>
      <p:ext uri="{BB962C8B-B14F-4D97-AF65-F5344CB8AC3E}">
        <p14:creationId xmlns:p14="http://schemas.microsoft.com/office/powerpoint/2010/main" val="12831944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Facebook is Investing in Natural Language Processing</a:t>
            </a:r>
          </a:p>
        </p:txBody>
      </p:sp>
      <p:sp>
        <p:nvSpPr>
          <p:cNvPr id="3" name="Content Placeholder 2"/>
          <p:cNvSpPr>
            <a:spLocks noGrp="1"/>
          </p:cNvSpPr>
          <p:nvPr>
            <p:ph idx="1"/>
          </p:nvPr>
        </p:nvSpPr>
        <p:spPr/>
        <p:txBody>
          <a:bodyPr/>
          <a:lstStyle/>
          <a:p>
            <a:pPr algn="just"/>
            <a:r>
              <a:rPr lang="en-US" sz="2400" dirty="0"/>
              <a:t>Facebook has been investing heavily in Natural Language Processing </a:t>
            </a:r>
          </a:p>
          <a:p>
            <a:pPr algn="just"/>
            <a:r>
              <a:rPr lang="en-US" sz="2400" dirty="0"/>
              <a:t>Facebook wants to enable developers to evaluate AI-based natural-language code search system efficiently. AI research division released a library of coding questions with matching answers.</a:t>
            </a:r>
          </a:p>
          <a:p>
            <a:pPr algn="just"/>
            <a:r>
              <a:rPr lang="en-US" sz="2400" dirty="0"/>
              <a:t>Facebook AI code-search models available to programmers. The release also included a training corpus of more than 4 million Java methods parsed from over 24,000 </a:t>
            </a:r>
            <a:r>
              <a:rPr lang="en-US" sz="2400" dirty="0" err="1"/>
              <a:t>GitHub</a:t>
            </a:r>
            <a:r>
              <a:rPr lang="en-US" sz="2400" dirty="0"/>
              <a:t> repositories.</a:t>
            </a:r>
          </a:p>
          <a:p>
            <a:pPr algn="just"/>
            <a:endParaRPr lang="en-US" sz="2400" dirty="0"/>
          </a:p>
          <a:p>
            <a:pPr algn="just"/>
            <a:endParaRPr lang="en-US" sz="2400" dirty="0"/>
          </a:p>
          <a:p>
            <a:endParaRPr lang="en-US" dirty="0"/>
          </a:p>
          <a:p>
            <a:endParaRPr lang="en-US" dirty="0"/>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32503981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(continue)</a:t>
            </a:r>
          </a:p>
        </p:txBody>
      </p:sp>
      <p:sp>
        <p:nvSpPr>
          <p:cNvPr id="3" name="Content Placeholder 2"/>
          <p:cNvSpPr>
            <a:spLocks noGrp="1"/>
          </p:cNvSpPr>
          <p:nvPr>
            <p:ph idx="1"/>
          </p:nvPr>
        </p:nvSpPr>
        <p:spPr/>
        <p:txBody>
          <a:bodyPr/>
          <a:lstStyle/>
          <a:p>
            <a:r>
              <a:rPr lang="en-US" sz="2400" dirty="0"/>
              <a:t>Besides, the effort also indicates artificial intelligence to support and optimize human labor. AI could make us better at it</a:t>
            </a:r>
          </a:p>
          <a:p>
            <a:r>
              <a:rPr lang="en-US" sz="2400" dirty="0"/>
              <a:t>Facebook form AI Language Research Consortium.</a:t>
            </a:r>
          </a:p>
          <a:p>
            <a:endParaRPr lang="en-US" sz="2400" dirty="0"/>
          </a:p>
          <a:p>
            <a:pPr algn="just"/>
            <a:r>
              <a:rPr lang="en-US" sz="2400" dirty="0"/>
              <a:t>Representation learning, content understanding, dialog systems, information extraction, sentiment analysis, summarization, data collection and cleaning, and speech translation.</a:t>
            </a:r>
          </a:p>
          <a:p>
            <a:pPr algn="just"/>
            <a:endParaRPr lang="en-US" sz="2400" dirty="0"/>
          </a:p>
          <a:p>
            <a:r>
              <a:rPr lang="en-US" sz="2400" dirty="0"/>
              <a:t>Facebook </a:t>
            </a:r>
            <a:r>
              <a:rPr lang="en-US" sz="2400" dirty="0" err="1"/>
              <a:t>PyText</a:t>
            </a:r>
            <a:r>
              <a:rPr lang="en-US" sz="2400" dirty="0"/>
              <a:t> NLP framework</a:t>
            </a:r>
            <a:endParaRPr lang="en-US" dirty="0"/>
          </a:p>
          <a:p>
            <a:endParaRPr lang="en-US" dirty="0"/>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
        <p:nvSpPr>
          <p:cNvPr id="5" name="Rectangle 4"/>
          <p:cNvSpPr/>
          <p:nvPr/>
        </p:nvSpPr>
        <p:spPr>
          <a:xfrm>
            <a:off x="3455988" y="5110629"/>
            <a:ext cx="4572000" cy="646331"/>
          </a:xfrm>
          <a:prstGeom prst="rect">
            <a:avLst/>
          </a:prstGeom>
        </p:spPr>
        <p:txBody>
          <a:bodyPr>
            <a:spAutoFit/>
          </a:bodyPr>
          <a:lstStyle/>
          <a:p>
            <a:r>
              <a:rPr lang="en-US" dirty="0"/>
              <a:t>https://www.youtube.com/watch?v=INnV2VeSBMc</a:t>
            </a:r>
          </a:p>
        </p:txBody>
      </p:sp>
    </p:spTree>
    <p:extLst>
      <p:ext uri="{BB962C8B-B14F-4D97-AF65-F5344CB8AC3E}">
        <p14:creationId xmlns:p14="http://schemas.microsoft.com/office/powerpoint/2010/main" val="553729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discuss</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
        <p:nvSpPr>
          <p:cNvPr id="5" name="Rectangle 4"/>
          <p:cNvSpPr/>
          <p:nvPr/>
        </p:nvSpPr>
        <p:spPr>
          <a:xfrm>
            <a:off x="1036418" y="2967335"/>
            <a:ext cx="7071167"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Opinion on </a:t>
            </a:r>
            <a:r>
              <a:rPr lang="en-US" sz="5400" b="1" cap="none" spc="0" dirty="0" err="1">
                <a:ln w="22225">
                  <a:solidFill>
                    <a:schemeClr val="accent2"/>
                  </a:solidFill>
                  <a:prstDash val="solid"/>
                </a:ln>
                <a:solidFill>
                  <a:schemeClr val="accent2">
                    <a:lumMod val="40000"/>
                    <a:lumOff val="60000"/>
                  </a:schemeClr>
                </a:solidFill>
                <a:effectLst/>
              </a:rPr>
              <a:t>facebook</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6" name="Rectangle 5"/>
          <p:cNvSpPr/>
          <p:nvPr/>
        </p:nvSpPr>
        <p:spPr>
          <a:xfrm>
            <a:off x="2457450" y="4287361"/>
            <a:ext cx="4572000" cy="646331"/>
          </a:xfrm>
          <a:prstGeom prst="rect">
            <a:avLst/>
          </a:prstGeom>
        </p:spPr>
        <p:txBody>
          <a:bodyPr>
            <a:spAutoFit/>
          </a:bodyPr>
          <a:lstStyle/>
          <a:p>
            <a:r>
              <a:rPr lang="en-US" dirty="0"/>
              <a:t>https://www.youtube.com/watch?v=rkxxeDScKLQ</a:t>
            </a:r>
          </a:p>
        </p:txBody>
      </p:sp>
    </p:spTree>
    <p:extLst>
      <p:ext uri="{BB962C8B-B14F-4D97-AF65-F5344CB8AC3E}">
        <p14:creationId xmlns:p14="http://schemas.microsoft.com/office/powerpoint/2010/main" val="3698755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sz="2400" dirty="0"/>
              <a:t>Natural Language Processing plays a critical role in supporting machine-human interactions.</a:t>
            </a:r>
          </a:p>
          <a:p>
            <a:r>
              <a:rPr lang="en-US" sz="2400" dirty="0"/>
              <a:t>As more research is being carried in this field, we expect to see more breakthroughs that will make machines smarter at recognizing and understanding the human language.</a:t>
            </a:r>
          </a:p>
          <a:p>
            <a:r>
              <a:rPr lang="en-US" sz="2400" dirty="0"/>
              <a:t>Have you used any NLP technique in enhancing the functionality of your application?</a:t>
            </a:r>
          </a:p>
          <a:p>
            <a:pPr marL="0" indent="0">
              <a:buNone/>
            </a:pPr>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315689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your opinion</a:t>
            </a:r>
          </a:p>
        </p:txBody>
      </p:sp>
      <p:sp>
        <p:nvSpPr>
          <p:cNvPr id="3" name="Content Placeholder 2"/>
          <p:cNvSpPr>
            <a:spLocks noGrp="1"/>
          </p:cNvSpPr>
          <p:nvPr>
            <p:ph idx="1"/>
          </p:nvPr>
        </p:nvSpPr>
        <p:spPr/>
        <p:txBody>
          <a:bodyPr/>
          <a:lstStyle/>
          <a:p>
            <a:r>
              <a:rPr lang="en-US" dirty="0"/>
              <a:t>https://www.youtube.com/watch?v=f9v6givfTEA</a:t>
            </a:r>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815478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pic>
        <p:nvPicPr>
          <p:cNvPr id="5" name="Picture 4"/>
          <p:cNvPicPr>
            <a:picLocks noChangeAspect="1"/>
          </p:cNvPicPr>
          <p:nvPr/>
        </p:nvPicPr>
        <p:blipFill>
          <a:blip r:embed="rId2"/>
          <a:stretch>
            <a:fillRect/>
          </a:stretch>
        </p:blipFill>
        <p:spPr>
          <a:xfrm>
            <a:off x="105700" y="109538"/>
            <a:ext cx="5234650" cy="6405562"/>
          </a:xfrm>
          <a:prstGeom prst="rect">
            <a:avLst/>
          </a:prstGeom>
        </p:spPr>
      </p:pic>
      <p:sp>
        <p:nvSpPr>
          <p:cNvPr id="6" name="Rectangle 5"/>
          <p:cNvSpPr/>
          <p:nvPr/>
        </p:nvSpPr>
        <p:spPr>
          <a:xfrm>
            <a:off x="5829299" y="1862822"/>
            <a:ext cx="2605087" cy="1477328"/>
          </a:xfrm>
          <a:prstGeom prst="rect">
            <a:avLst/>
          </a:prstGeom>
        </p:spPr>
        <p:txBody>
          <a:bodyPr wrap="square">
            <a:spAutoFit/>
          </a:bodyPr>
          <a:lstStyle/>
          <a:p>
            <a:r>
              <a:rPr lang="en-US" dirty="0">
                <a:hlinkClick r:id="rId3"/>
              </a:rPr>
              <a:t>https://www.searchenginejournal.com/future-of-enterprise-search/260871/</a:t>
            </a:r>
            <a:endParaRPr lang="en-US" dirty="0"/>
          </a:p>
          <a:p>
            <a:endParaRPr lang="en-US" dirty="0"/>
          </a:p>
        </p:txBody>
      </p:sp>
    </p:spTree>
    <p:extLst>
      <p:ext uri="{BB962C8B-B14F-4D97-AF65-F5344CB8AC3E}">
        <p14:creationId xmlns:p14="http://schemas.microsoft.com/office/powerpoint/2010/main" val="3083292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Tutorial</a:t>
            </a:r>
          </a:p>
        </p:txBody>
      </p:sp>
      <p:sp>
        <p:nvSpPr>
          <p:cNvPr id="3" name="Content Placeholder 2"/>
          <p:cNvSpPr>
            <a:spLocks noGrp="1"/>
          </p:cNvSpPr>
          <p:nvPr>
            <p:ph idx="1"/>
          </p:nvPr>
        </p:nvSpPr>
        <p:spPr/>
        <p:txBody>
          <a:bodyPr/>
          <a:lstStyle/>
          <a:p>
            <a:pPr marL="457200" indent="-457200">
              <a:buFont typeface="+mj-lt"/>
              <a:buAutoNum type="arabicPeriod"/>
            </a:pPr>
            <a:r>
              <a:rPr lang="en-US" sz="2400" dirty="0"/>
              <a:t>What are the 2 main areas of NLP?</a:t>
            </a:r>
          </a:p>
          <a:p>
            <a:pPr marL="457200" indent="-457200">
              <a:buFont typeface="+mj-lt"/>
              <a:buAutoNum type="arabicPeriod"/>
            </a:pPr>
            <a:r>
              <a:rPr lang="en-US" sz="2400" dirty="0"/>
              <a:t>Explain the main goal of NLP</a:t>
            </a:r>
          </a:p>
          <a:p>
            <a:pPr marL="457200" indent="-457200">
              <a:buFont typeface="+mj-lt"/>
              <a:buAutoNum type="arabicPeriod"/>
            </a:pPr>
            <a:r>
              <a:rPr lang="en-US" sz="2400" dirty="0"/>
              <a:t>What must you do before using speech recognition and roughly how long will it take?</a:t>
            </a:r>
          </a:p>
          <a:p>
            <a:pPr marL="457200" indent="-457200">
              <a:buFont typeface="+mj-lt"/>
              <a:buAutoNum type="arabicPeriod"/>
            </a:pPr>
            <a:r>
              <a:rPr lang="en-US" sz="2400" dirty="0"/>
              <a:t>Why do we have to go through the process in Q3</a:t>
            </a:r>
          </a:p>
          <a:p>
            <a:pPr marL="457200" indent="-457200">
              <a:buFont typeface="+mj-lt"/>
              <a:buAutoNum type="arabicPeriod"/>
            </a:pPr>
            <a:r>
              <a:rPr lang="en-US" sz="2400" dirty="0"/>
              <a:t>Name 2 important factor affecting accuracy when using speech recognition</a:t>
            </a:r>
          </a:p>
          <a:p>
            <a:pPr marL="457200" indent="-457200">
              <a:buFont typeface="+mj-lt"/>
              <a:buAutoNum type="arabicPeriod"/>
            </a:pPr>
            <a:r>
              <a:rPr lang="en-US" sz="2400" dirty="0"/>
              <a:t>List 4 recommendations when speaking into the microphone</a:t>
            </a:r>
          </a:p>
          <a:p>
            <a:pPr marL="457200" indent="-457200">
              <a:buFont typeface="+mj-lt"/>
              <a:buAutoNum type="arabicPeriod"/>
            </a:pPr>
            <a:r>
              <a:rPr lang="en-US" sz="2400" dirty="0"/>
              <a:t>Explain how Speech Recognition can use used to help the disabled</a:t>
            </a:r>
          </a:p>
          <a:p>
            <a:pPr marL="457200" indent="-457200">
              <a:buFont typeface="+mj-lt"/>
              <a:buAutoNum type="arabicPeriod"/>
            </a:pPr>
            <a:r>
              <a:rPr lang="en-US" sz="2400" dirty="0"/>
              <a:t>List 3 military uses of speech recognition</a:t>
            </a:r>
          </a:p>
          <a:p>
            <a:pPr marL="457200" indent="-457200">
              <a:buFont typeface="+mj-lt"/>
              <a:buAutoNum type="arabicPeriod"/>
            </a:pPr>
            <a:endParaRPr lang="en-US" sz="2400" dirty="0"/>
          </a:p>
          <a:p>
            <a:pPr marL="457200" indent="-457200">
              <a:buFont typeface="+mj-lt"/>
              <a:buAutoNum type="arabicPeriod"/>
            </a:pPr>
            <a:endParaRPr lang="en-US" sz="2400" dirty="0"/>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526857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sz="2000" dirty="0"/>
          </a:p>
          <a:p>
            <a:pPr marL="0" indent="0">
              <a:buNone/>
            </a:pPr>
            <a:r>
              <a:rPr lang="en-US" sz="2000" dirty="0"/>
              <a:t>9. Explain how Speech technology can be used to allow people who speak different language to communicate</a:t>
            </a:r>
          </a:p>
          <a:p>
            <a:pPr marL="0" indent="0">
              <a:buNone/>
            </a:pPr>
            <a:endParaRPr lang="en-US" sz="2000" dirty="0"/>
          </a:p>
          <a:p>
            <a:pPr marL="0" indent="0">
              <a:buNone/>
            </a:pPr>
            <a:r>
              <a:rPr lang="en-US" sz="2000" dirty="0"/>
              <a:t>10. Name one advantage of using handwriting technology rather than a conventional input method</a:t>
            </a:r>
          </a:p>
          <a:p>
            <a:pPr marL="0" indent="0">
              <a:buNone/>
            </a:pPr>
            <a:endParaRPr lang="en-US" sz="2000" dirty="0"/>
          </a:p>
          <a:p>
            <a:pPr marL="0" indent="0">
              <a:buNone/>
            </a:pPr>
            <a:r>
              <a:rPr lang="en-US" sz="2000" dirty="0"/>
              <a:t>11. List 2 tips which will improve accuracy when using handwriting recognition </a:t>
            </a:r>
          </a:p>
          <a:p>
            <a:pPr marL="0" indent="0">
              <a:buNone/>
            </a:pPr>
            <a:endParaRPr lang="en-US" sz="2000" dirty="0"/>
          </a:p>
          <a:p>
            <a:pPr marL="0" indent="0">
              <a:buNone/>
            </a:pPr>
            <a:endParaRPr lang="en-US" sz="2000" dirty="0"/>
          </a:p>
          <a:p>
            <a:pPr marL="0" indent="0">
              <a:buNone/>
            </a:pPr>
            <a:r>
              <a:rPr lang="en-US" sz="2000" dirty="0"/>
              <a:t>Upload answer on students tutorial folder – name your doc – with your name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Upload your answer in the teams – student folder with your name as the file name</a:t>
            </a:r>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2557562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NLP mean?</a:t>
            </a:r>
          </a:p>
        </p:txBody>
      </p:sp>
      <p:sp>
        <p:nvSpPr>
          <p:cNvPr id="3" name="Content Placeholder 2"/>
          <p:cNvSpPr>
            <a:spLocks noGrp="1"/>
          </p:cNvSpPr>
          <p:nvPr>
            <p:ph idx="1"/>
          </p:nvPr>
        </p:nvSpPr>
        <p:spPr/>
        <p:txBody>
          <a:bodyPr/>
          <a:lstStyle/>
          <a:p>
            <a:endParaRPr lang="en-US" sz="2000" dirty="0"/>
          </a:p>
          <a:p>
            <a:pPr algn="just"/>
            <a:r>
              <a:rPr lang="en-US" sz="2400" dirty="0"/>
              <a:t>is a branch of artificial intelligence that deals with the interaction between computers and humans using the natural language.</a:t>
            </a:r>
          </a:p>
          <a:p>
            <a:pPr algn="just"/>
            <a:r>
              <a:rPr lang="en-US" sz="2400" dirty="0"/>
              <a:t>The ultimate objective of NLP is to read, decipher, understand, and make sense of the human languages in a manner that is valuable.</a:t>
            </a:r>
          </a:p>
          <a:p>
            <a:pPr algn="just"/>
            <a:r>
              <a:rPr lang="en-US" sz="2400" dirty="0"/>
              <a:t>Most NLP techniques rely on machine learning to derive meaning from human languages.</a:t>
            </a:r>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42301043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endParaRPr lang="en-GB" dirty="0"/>
          </a:p>
        </p:txBody>
      </p:sp>
      <p:sp>
        <p:nvSpPr>
          <p:cNvPr id="5" name="Text Box 3"/>
          <p:cNvSpPr txBox="1">
            <a:spLocks noGrp="1" noChangeArrowheads="1"/>
          </p:cNvSpPr>
          <p:nvPr>
            <p:ph type="title"/>
          </p:nvPr>
        </p:nvSpPr>
        <p:spPr bwMode="auto">
          <a:xfrm>
            <a:off x="593095" y="522972"/>
            <a:ext cx="68275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7" name="Text Box 2"/>
          <p:cNvSpPr txBox="1">
            <a:spLocks noChangeArrowheads="1"/>
          </p:cNvSpPr>
          <p:nvPr/>
        </p:nvSpPr>
        <p:spPr bwMode="auto">
          <a:xfrm>
            <a:off x="2590800" y="22860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3685530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Continues</a:t>
            </a:r>
          </a:p>
        </p:txBody>
      </p:sp>
      <p:sp>
        <p:nvSpPr>
          <p:cNvPr id="3" name="Content Placeholder 2"/>
          <p:cNvSpPr>
            <a:spLocks noGrp="1"/>
          </p:cNvSpPr>
          <p:nvPr>
            <p:ph idx="1"/>
          </p:nvPr>
        </p:nvSpPr>
        <p:spPr/>
        <p:txBody>
          <a:bodyPr/>
          <a:lstStyle/>
          <a:p>
            <a:r>
              <a:rPr lang="en-US" sz="2400" dirty="0"/>
              <a:t>In fact, a typical interaction between humans and machines using Natural Language Processing could go as follows:</a:t>
            </a:r>
          </a:p>
          <a:p>
            <a:pPr marL="0" indent="0">
              <a:buNone/>
            </a:pPr>
            <a:r>
              <a:rPr lang="en-US" sz="2000" dirty="0"/>
              <a:t>1. A human talks to the machine</a:t>
            </a:r>
          </a:p>
          <a:p>
            <a:pPr marL="0" indent="0">
              <a:buNone/>
            </a:pPr>
            <a:r>
              <a:rPr lang="en-US" sz="2000" dirty="0"/>
              <a:t>2. The machine captures the audio</a:t>
            </a:r>
          </a:p>
          <a:p>
            <a:pPr marL="0" indent="0">
              <a:buNone/>
            </a:pPr>
            <a:r>
              <a:rPr lang="en-US" sz="2000" dirty="0"/>
              <a:t>3. Audio to text conversion takes place</a:t>
            </a:r>
          </a:p>
          <a:p>
            <a:pPr marL="0" indent="0">
              <a:buNone/>
            </a:pPr>
            <a:r>
              <a:rPr lang="en-US" sz="2000" dirty="0"/>
              <a:t>4. Processing of the text’s data</a:t>
            </a:r>
          </a:p>
          <a:p>
            <a:pPr marL="0" indent="0">
              <a:buNone/>
            </a:pPr>
            <a:r>
              <a:rPr lang="en-US" sz="2000" dirty="0"/>
              <a:t>5. Data to audio conversion takes place</a:t>
            </a:r>
          </a:p>
          <a:p>
            <a:pPr marL="0" indent="0">
              <a:buNone/>
            </a:pPr>
            <a:r>
              <a:rPr lang="en-US" sz="2000" dirty="0"/>
              <a:t>6. The machine responds to the human by playing the audio file</a:t>
            </a:r>
          </a:p>
          <a:p>
            <a:pPr marL="571500" indent="-571500">
              <a:buFont typeface="+mj-lt"/>
              <a:buAutoNum type="romanLcPeriod"/>
            </a:pPr>
            <a:endParaRPr lang="en-US" sz="2000"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290874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know you use Natural Language processing everyday?</a:t>
            </a:r>
          </a:p>
        </p:txBody>
      </p:sp>
      <p:sp>
        <p:nvSpPr>
          <p:cNvPr id="3" name="Content Placeholder 2"/>
          <p:cNvSpPr>
            <a:spLocks noGrp="1"/>
          </p:cNvSpPr>
          <p:nvPr>
            <p:ph idx="1"/>
          </p:nvPr>
        </p:nvSpPr>
        <p:spPr/>
        <p:txBody>
          <a:bodyPr/>
          <a:lstStyle/>
          <a:p>
            <a:pPr marL="0" indent="0">
              <a:buNone/>
            </a:pPr>
            <a:r>
              <a:rPr lang="en-US" sz="2400" dirty="0"/>
              <a:t>1.Autocomplete helps you to suggest rest of the word.</a:t>
            </a:r>
          </a:p>
          <a:p>
            <a:pPr marL="0" indent="0">
              <a:buNone/>
            </a:pPr>
            <a:r>
              <a:rPr lang="en-US" sz="2400" dirty="0"/>
              <a:t>2.Google search’s predictive typing helps you by suggesting the next word.</a:t>
            </a:r>
          </a:p>
          <a:p>
            <a:pPr marL="0" indent="0">
              <a:buNone/>
            </a:pPr>
            <a:r>
              <a:rPr lang="en-US" sz="2400" dirty="0"/>
              <a:t>3.Spell checker in your email application saves you from stupid typing errors.</a:t>
            </a:r>
          </a:p>
          <a:p>
            <a:pPr marL="0" indent="0">
              <a:buNone/>
            </a:pPr>
            <a:r>
              <a:rPr lang="en-US" sz="2400" dirty="0"/>
              <a:t>4.Spam detection in your mail box separates spam mails from important ones.</a:t>
            </a:r>
          </a:p>
          <a:p>
            <a:pPr marL="0" indent="0">
              <a:buNone/>
            </a:pPr>
            <a:endParaRPr lang="en-US" sz="2400" dirty="0"/>
          </a:p>
          <a:p>
            <a:pPr marL="0" indent="0">
              <a:buNone/>
            </a:pPr>
            <a:r>
              <a:rPr lang="en-US" sz="2400" dirty="0"/>
              <a:t>Over the years there have been many advancements in Natural language processing.</a:t>
            </a:r>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404778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NLP used for?</a:t>
            </a:r>
          </a:p>
        </p:txBody>
      </p:sp>
      <p:sp>
        <p:nvSpPr>
          <p:cNvPr id="3" name="Content Placeholder 2"/>
          <p:cNvSpPr>
            <a:spLocks noGrp="1"/>
          </p:cNvSpPr>
          <p:nvPr>
            <p:ph idx="1"/>
          </p:nvPr>
        </p:nvSpPr>
        <p:spPr/>
        <p:txBody>
          <a:bodyPr/>
          <a:lstStyle/>
          <a:p>
            <a:pPr algn="just"/>
            <a:r>
              <a:rPr lang="en-US" sz="2400" dirty="0"/>
              <a:t>Language translation applications such as Google Translate</a:t>
            </a:r>
          </a:p>
          <a:p>
            <a:pPr algn="just"/>
            <a:r>
              <a:rPr lang="en-US" sz="2400" dirty="0"/>
              <a:t>Word Processors such as Microsoft Word and </a:t>
            </a:r>
            <a:r>
              <a:rPr lang="en-US" sz="2400" dirty="0" err="1"/>
              <a:t>Grammarly</a:t>
            </a:r>
            <a:r>
              <a:rPr lang="en-US" sz="2400" dirty="0"/>
              <a:t> that employ NLP to check grammatical accuracy of texts.</a:t>
            </a:r>
          </a:p>
          <a:p>
            <a:pPr algn="just"/>
            <a:r>
              <a:rPr lang="en-US" sz="2400" dirty="0"/>
              <a:t>Interactive Voice Response (IVR) applications used in call centers to respond to certain users’ requests.</a:t>
            </a:r>
          </a:p>
          <a:p>
            <a:pPr algn="just"/>
            <a:r>
              <a:rPr lang="en-US" sz="2400" dirty="0"/>
              <a:t>Personal assistant applications such as OK Google, Siri, Cortana, and Alexa.</a:t>
            </a:r>
          </a:p>
          <a:p>
            <a:r>
              <a:rPr lang="en-US" sz="1800" dirty="0"/>
              <a:t>NLP vs. NLU: Natural Language Processing vs. Natural Language Understanding  : https://www.youtube.com/watch?v=UmEscKl1f6E</a:t>
            </a:r>
          </a:p>
          <a:p>
            <a:br>
              <a:rPr lang="en-US" dirty="0"/>
            </a:br>
            <a:endParaRPr lang="en-US" sz="2400" dirty="0"/>
          </a:p>
          <a:p>
            <a:endParaRPr lang="en-US" dirty="0"/>
          </a:p>
        </p:txBody>
      </p:sp>
      <p:sp>
        <p:nvSpPr>
          <p:cNvPr id="4" name="Footer Placeholder 3"/>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 of 13</a:t>
            </a:r>
          </a:p>
        </p:txBody>
      </p:sp>
    </p:spTree>
    <p:extLst>
      <p:ext uri="{BB962C8B-B14F-4D97-AF65-F5344CB8AC3E}">
        <p14:creationId xmlns:p14="http://schemas.microsoft.com/office/powerpoint/2010/main" val="103828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1B0D-282D-462D-AA42-76C88D8227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B7F2C2-E6A6-48E3-A051-9BC12AFDD62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68BE926-152B-4DFF-AB31-F3D5329DD91B}"/>
              </a:ext>
            </a:extLst>
          </p:cNvPr>
          <p:cNvPicPr>
            <a:picLocks noChangeAspect="1"/>
          </p:cNvPicPr>
          <p:nvPr/>
        </p:nvPicPr>
        <p:blipFill>
          <a:blip r:embed="rId2"/>
          <a:stretch>
            <a:fillRect/>
          </a:stretch>
        </p:blipFill>
        <p:spPr>
          <a:xfrm>
            <a:off x="225083" y="168813"/>
            <a:ext cx="8763341" cy="6216263"/>
          </a:xfrm>
          <a:prstGeom prst="rect">
            <a:avLst/>
          </a:prstGeom>
        </p:spPr>
      </p:pic>
    </p:spTree>
    <p:extLst>
      <p:ext uri="{BB962C8B-B14F-4D97-AF65-F5344CB8AC3E}">
        <p14:creationId xmlns:p14="http://schemas.microsoft.com/office/powerpoint/2010/main" val="191063426"/>
      </p:ext>
    </p:extLst>
  </p:cSld>
  <p:clrMapOvr>
    <a:masterClrMapping/>
  </p:clrMapOvr>
</p:sld>
</file>

<file path=ppt/theme/theme1.xml><?xml version="1.0" encoding="utf-8"?>
<a:theme xmlns:a="http://schemas.openxmlformats.org/drawingml/2006/main" name="UCTI-Template-foundation-level">
  <a:themeElements>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UCTI-Template-foundation-lev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C3AFB570E7C147A6CB873E0E3D80DF" ma:contentTypeVersion="3" ma:contentTypeDescription="Create a new document." ma:contentTypeScope="" ma:versionID="83b583b6a61994f9ff2ae70cf2c382a0">
  <xsd:schema xmlns:xsd="http://www.w3.org/2001/XMLSchema" xmlns:xs="http://www.w3.org/2001/XMLSchema" xmlns:p="http://schemas.microsoft.com/office/2006/metadata/properties" xmlns:ns2="8e5a3d33-c4d0-481b-997b-1f4a76a778ea" targetNamespace="http://schemas.microsoft.com/office/2006/metadata/properties" ma:root="true" ma:fieldsID="4b1aa29d78dbd2056688d14b8cead521" ns2:_="">
    <xsd:import namespace="8e5a3d33-c4d0-481b-997b-1f4a76a778ea"/>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5a3d33-c4d0-481b-997b-1f4a76a778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E70C6B-9DEE-4539-B7FD-D1ED874EB8CB}"/>
</file>

<file path=customXml/itemProps2.xml><?xml version="1.0" encoding="utf-8"?>
<ds:datastoreItem xmlns:ds="http://schemas.openxmlformats.org/officeDocument/2006/customXml" ds:itemID="{66366E93-F0AB-442E-95F8-ACBDECCCD9BB}"/>
</file>

<file path=customXml/itemProps3.xml><?xml version="1.0" encoding="utf-8"?>
<ds:datastoreItem xmlns:ds="http://schemas.openxmlformats.org/officeDocument/2006/customXml" ds:itemID="{B9F60B3B-8ADF-45A6-AA54-71EAA355CDC1}"/>
</file>

<file path=docProps/app.xml><?xml version="1.0" encoding="utf-8"?>
<Properties xmlns="http://schemas.openxmlformats.org/officeDocument/2006/extended-properties" xmlns:vt="http://schemas.openxmlformats.org/officeDocument/2006/docPropsVTypes">
  <Template>APUtemplate-Level_1 (7)</Template>
  <TotalTime>387</TotalTime>
  <Pages>11</Pages>
  <Words>2081</Words>
  <Application>Microsoft Office PowerPoint</Application>
  <PresentationFormat>On-screen Show (4:3)</PresentationFormat>
  <Paragraphs>258</Paragraphs>
  <Slides>50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Century Gothic</vt:lpstr>
      <vt:lpstr>UCTI-Template-foundation-level</vt:lpstr>
      <vt:lpstr>Introduction to AI  CT017-3-1 Ver 1.0</vt:lpstr>
      <vt:lpstr>Topic &amp; Structure of the Lesson</vt:lpstr>
      <vt:lpstr>Natural Language Processing</vt:lpstr>
      <vt:lpstr>Why we need NLP? </vt:lpstr>
      <vt:lpstr>NLP mean?</vt:lpstr>
      <vt:lpstr>Continues</vt:lpstr>
      <vt:lpstr>Do you know you use Natural Language processing everyday?</vt:lpstr>
      <vt:lpstr>What is NLP used for?</vt:lpstr>
      <vt:lpstr>PowerPoint Presentation</vt:lpstr>
      <vt:lpstr>Difficulties in NLP</vt:lpstr>
      <vt:lpstr>PowerPoint Presentation</vt:lpstr>
      <vt:lpstr>How does Natural Language Processing Works?</vt:lpstr>
      <vt:lpstr>Speech Recognition Systems</vt:lpstr>
      <vt:lpstr>Where can it be used?</vt:lpstr>
      <vt:lpstr>The 4 stages in NLP</vt:lpstr>
      <vt:lpstr>Example</vt:lpstr>
      <vt:lpstr>Is NLP really AI</vt:lpstr>
      <vt:lpstr>PowerPoint Presentation</vt:lpstr>
      <vt:lpstr>Activity 1 : NLP Components (IBM)</vt:lpstr>
      <vt:lpstr>Activity 2 : NLU demo</vt:lpstr>
      <vt:lpstr>Activity 3 :Tone Analysis</vt:lpstr>
      <vt:lpstr>PowerPoint Presentation</vt:lpstr>
      <vt:lpstr>Case Study</vt:lpstr>
      <vt:lpstr>Google uses this algorithm,</vt:lpstr>
      <vt:lpstr>What is Keyword</vt:lpstr>
      <vt:lpstr>Keyword (cont)</vt:lpstr>
      <vt:lpstr>Keywords</vt:lpstr>
      <vt:lpstr>Google uses semantic network</vt:lpstr>
      <vt:lpstr>Google (continues)</vt:lpstr>
      <vt:lpstr>What do you understand with this</vt:lpstr>
      <vt:lpstr>How to make in bigger? </vt:lpstr>
      <vt:lpstr>How voice recognition system helping disability</vt:lpstr>
      <vt:lpstr>DBPedia</vt:lpstr>
      <vt:lpstr>Goenames</vt:lpstr>
      <vt:lpstr>Wordnet</vt:lpstr>
      <vt:lpstr>Fact Forge</vt:lpstr>
      <vt:lpstr>What are they doing more?</vt:lpstr>
      <vt:lpstr>PowerPoint Presentation</vt:lpstr>
      <vt:lpstr>Early chatbot </vt:lpstr>
      <vt:lpstr>Future of google</vt:lpstr>
      <vt:lpstr>Case study 2 : Facebook</vt:lpstr>
      <vt:lpstr>Why Facebook is Investing in Natural Language Processing</vt:lpstr>
      <vt:lpstr>Facebook (continue)</vt:lpstr>
      <vt:lpstr>Lets discuss</vt:lpstr>
      <vt:lpstr>Conclusion</vt:lpstr>
      <vt:lpstr>What’s your opinion</vt:lpstr>
      <vt:lpstr>PowerPoint Presentation</vt:lpstr>
      <vt:lpstr>Tutorial</vt:lpstr>
      <vt:lpstr>PowerPoint Presentation</vt:lpstr>
      <vt:lpstr>Question and Answer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MSc</dc:subject>
  <dc:creator>Mrs. Kwan (Wong Hua Hung)</dc:creator>
  <cp:lastModifiedBy>Assoc. Prof. Ts. Dr. Vinothini Kasinathan</cp:lastModifiedBy>
  <cp:revision>41</cp:revision>
  <cp:lastPrinted>1995-11-02T09:23:42Z</cp:lastPrinted>
  <dcterms:created xsi:type="dcterms:W3CDTF">2017-10-17T07:27:09Z</dcterms:created>
  <dcterms:modified xsi:type="dcterms:W3CDTF">2023-05-05T02:23:53Z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0x01010034C3AFB570E7C147A6CB873E0E3D80DF</vt:lpwstr>
  </property>
</Properties>
</file>